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737"/>
  </p:normalViewPr>
  <p:slideViewPr>
    <p:cSldViewPr snapToGrid="0" snapToObjects="1">
      <p:cViewPr>
        <p:scale>
          <a:sx n="77" d="100"/>
          <a:sy n="77" d="100"/>
        </p:scale>
        <p:origin x="168"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1066A-2000-F34B-8566-83A156B88723}" type="datetimeFigureOut">
              <a:rPr lang="fr-FR" smtClean="0"/>
              <a:t>30/06/2019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A22B2-EEF0-3346-B4E1-429BAEB61C5A}" type="slidenum">
              <a:rPr lang="fr-FR" smtClean="0"/>
              <a:t>‹#›</a:t>
            </a:fld>
            <a:endParaRPr lang="fr-FR"/>
          </a:p>
        </p:txBody>
      </p:sp>
    </p:spTree>
    <p:extLst>
      <p:ext uri="{BB962C8B-B14F-4D97-AF65-F5344CB8AC3E}">
        <p14:creationId xmlns:p14="http://schemas.microsoft.com/office/powerpoint/2010/main" val="174566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11A22B2-EEF0-3346-B4E1-429BAEB61C5A}" type="slidenum">
              <a:rPr lang="fr-FR" smtClean="0"/>
              <a:t>6</a:t>
            </a:fld>
            <a:endParaRPr lang="fr-FR"/>
          </a:p>
        </p:txBody>
      </p:sp>
    </p:spTree>
    <p:extLst>
      <p:ext uri="{BB962C8B-B14F-4D97-AF65-F5344CB8AC3E}">
        <p14:creationId xmlns:p14="http://schemas.microsoft.com/office/powerpoint/2010/main" val="51388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11A22B2-EEF0-3346-B4E1-429BAEB61C5A}" type="slidenum">
              <a:rPr lang="fr-FR" smtClean="0"/>
              <a:t>7</a:t>
            </a:fld>
            <a:endParaRPr lang="fr-FR"/>
          </a:p>
        </p:txBody>
      </p:sp>
    </p:spTree>
    <p:extLst>
      <p:ext uri="{BB962C8B-B14F-4D97-AF65-F5344CB8AC3E}">
        <p14:creationId xmlns:p14="http://schemas.microsoft.com/office/powerpoint/2010/main" val="31480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11A22B2-EEF0-3346-B4E1-429BAEB61C5A}" type="slidenum">
              <a:rPr lang="fr-FR" smtClean="0"/>
              <a:t>8</a:t>
            </a:fld>
            <a:endParaRPr lang="fr-FR"/>
          </a:p>
        </p:txBody>
      </p:sp>
    </p:spTree>
    <p:extLst>
      <p:ext uri="{BB962C8B-B14F-4D97-AF65-F5344CB8AC3E}">
        <p14:creationId xmlns:p14="http://schemas.microsoft.com/office/powerpoint/2010/main" val="209866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11A22B2-EEF0-3346-B4E1-429BAEB61C5A}" type="slidenum">
              <a:rPr lang="fr-FR" smtClean="0"/>
              <a:t>9</a:t>
            </a:fld>
            <a:endParaRPr lang="fr-FR"/>
          </a:p>
        </p:txBody>
      </p:sp>
    </p:spTree>
    <p:extLst>
      <p:ext uri="{BB962C8B-B14F-4D97-AF65-F5344CB8AC3E}">
        <p14:creationId xmlns:p14="http://schemas.microsoft.com/office/powerpoint/2010/main" val="66076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68354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16118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84694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41416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66533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CB12AD-4DE5-5240-AA47-2CDC48D93297}" type="datetimeFigureOut">
              <a:rPr lang="fr-FR" smtClean="0"/>
              <a:t>30/06/2019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06473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CB12AD-4DE5-5240-AA47-2CDC48D93297}" type="datetimeFigureOut">
              <a:rPr lang="fr-FR" smtClean="0"/>
              <a:t>30/06/2019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5793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57CB12AD-4DE5-5240-AA47-2CDC48D93297}" type="datetimeFigureOut">
              <a:rPr lang="fr-FR" smtClean="0"/>
              <a:t>30/06/2019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85274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CB12AD-4DE5-5240-AA47-2CDC48D93297}" type="datetimeFigureOut">
              <a:rPr lang="fr-FR" smtClean="0"/>
              <a:t>30/06/2019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94683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CB12AD-4DE5-5240-AA47-2CDC48D93297}" type="datetimeFigureOut">
              <a:rPr lang="fr-FR" smtClean="0"/>
              <a:t>30/06/2019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46052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CB12AD-4DE5-5240-AA47-2CDC48D93297}" type="datetimeFigureOut">
              <a:rPr lang="fr-FR" smtClean="0"/>
              <a:t>30/06/2019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DBE506-53C3-5B41-A3EB-73AE3F589792}" type="slidenum">
              <a:rPr lang="fr-FR" smtClean="0"/>
              <a:t>‹#›</a:t>
            </a:fld>
            <a:endParaRPr lang="fr-FR"/>
          </a:p>
        </p:txBody>
      </p:sp>
    </p:spTree>
    <p:extLst>
      <p:ext uri="{BB962C8B-B14F-4D97-AF65-F5344CB8AC3E}">
        <p14:creationId xmlns:p14="http://schemas.microsoft.com/office/powerpoint/2010/main" val="1386280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B12AD-4DE5-5240-AA47-2CDC48D93297}" type="datetimeFigureOut">
              <a:rPr lang="fr-FR" smtClean="0"/>
              <a:t>30/06/2019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BE506-53C3-5B41-A3EB-73AE3F589792}" type="slidenum">
              <a:rPr lang="fr-FR" smtClean="0"/>
              <a:t>‹#›</a:t>
            </a:fld>
            <a:endParaRPr lang="fr-FR"/>
          </a:p>
        </p:txBody>
      </p:sp>
    </p:spTree>
    <p:extLst>
      <p:ext uri="{BB962C8B-B14F-4D97-AF65-F5344CB8AC3E}">
        <p14:creationId xmlns:p14="http://schemas.microsoft.com/office/powerpoint/2010/main" val="187255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9485" y="0"/>
            <a:ext cx="11701220" cy="6494085"/>
          </a:xfrm>
          <a:prstGeom prst="rect">
            <a:avLst/>
          </a:prstGeom>
          <a:noFill/>
        </p:spPr>
        <p:txBody>
          <a:bodyPr wrap="square" rtlCol="0">
            <a:spAutoFit/>
          </a:bodyPr>
          <a:lstStyle/>
          <a:p>
            <a:endParaRPr lang="fr-FR" sz="3200" b="1" dirty="0" smtClean="0">
              <a:latin typeface="Gill Sans" charset="0"/>
              <a:ea typeface="Gill Sans" charset="0"/>
              <a:cs typeface="Gill Sans" charset="0"/>
            </a:endParaRPr>
          </a:p>
          <a:p>
            <a:pPr algn="ctr"/>
            <a:r>
              <a:rPr lang="fr-FR" sz="3200" b="1" dirty="0" smtClean="0">
                <a:latin typeface="Gill Sans" charset="0"/>
                <a:ea typeface="Gill Sans" charset="0"/>
                <a:cs typeface="Gill Sans" charset="0"/>
              </a:rPr>
              <a:t>1 Jean 2 :3-11</a:t>
            </a:r>
            <a:endParaRPr lang="fr-FR" sz="3200" b="1" dirty="0">
              <a:latin typeface="Gill Sans" charset="0"/>
              <a:ea typeface="Gill Sans" charset="0"/>
              <a:cs typeface="Gill Sans" charset="0"/>
            </a:endParaRPr>
          </a:p>
          <a:p>
            <a:endParaRPr lang="fr-FR" sz="3200" b="1" dirty="0" smtClean="0">
              <a:latin typeface="Gill Sans" charset="0"/>
              <a:ea typeface="Gill Sans" charset="0"/>
              <a:cs typeface="Gill Sans" charset="0"/>
            </a:endParaRPr>
          </a:p>
          <a:p>
            <a:endParaRPr lang="fr-FR" sz="3200" b="1" dirty="0">
              <a:latin typeface="Gill Sans" charset="0"/>
              <a:ea typeface="Gill Sans" charset="0"/>
              <a:cs typeface="Gill Sans" charset="0"/>
            </a:endParaRPr>
          </a:p>
          <a:p>
            <a:r>
              <a:rPr lang="fr-FR" sz="3200" b="1" dirty="0" smtClean="0">
                <a:latin typeface="Gill Sans" charset="0"/>
                <a:ea typeface="Gill Sans" charset="0"/>
                <a:cs typeface="Gill Sans" charset="0"/>
              </a:rPr>
              <a:t>3</a:t>
            </a:r>
            <a:r>
              <a:rPr lang="fr-FR" sz="3200" b="1" dirty="0">
                <a:latin typeface="Gill Sans" charset="0"/>
                <a:ea typeface="Gill Sans" charset="0"/>
                <a:cs typeface="Gill Sans" charset="0"/>
              </a:rPr>
              <a:t> Si nous gardons les commandements de Christ, nous savons par là que nous l'avons connu. 4 Celui qui prétend l'avoir connu alors qu'il ne garde pas ses commandements est un menteur, et la vérité n'est pas en lui. 5 Mais l'amour de Dieu est vraiment parfait en celui qui garde sa parole: c'est à cela que nous reconnaissons que nous sommes en lui. 6 Celui qui affirme demeurer en Christ doit aussi vivre comme il a lui-même vécu</a:t>
            </a:r>
            <a:r>
              <a:rPr lang="fr-FR" sz="3200" b="1" dirty="0" smtClean="0">
                <a:latin typeface="Gill Sans" charset="0"/>
                <a:ea typeface="Gill Sans" charset="0"/>
                <a:cs typeface="Gill Sans" charset="0"/>
              </a:rPr>
              <a:t>.</a:t>
            </a:r>
            <a:endParaRPr lang="fr-FR" sz="3200" b="1" dirty="0">
              <a:latin typeface="Gill Sans" charset="0"/>
              <a:ea typeface="Gill Sans" charset="0"/>
              <a:cs typeface="Gill Sans" charset="0"/>
            </a:endParaRPr>
          </a:p>
        </p:txBody>
      </p:sp>
    </p:spTree>
    <p:extLst>
      <p:ext uri="{BB962C8B-B14F-4D97-AF65-F5344CB8AC3E}">
        <p14:creationId xmlns:p14="http://schemas.microsoft.com/office/powerpoint/2010/main" val="50877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9417" y="1069384"/>
            <a:ext cx="10011905" cy="6001643"/>
          </a:xfrm>
          <a:prstGeom prst="rect">
            <a:avLst/>
          </a:prstGeom>
          <a:noFill/>
        </p:spPr>
        <p:txBody>
          <a:bodyPr wrap="square" rtlCol="0">
            <a:spAutoFit/>
          </a:bodyPr>
          <a:lstStyle/>
          <a:p>
            <a:pPr algn="just"/>
            <a:r>
              <a:rPr lang="fr-FR" sz="3200" b="1" dirty="0" smtClean="0">
                <a:latin typeface="Gill Sans" charset="0"/>
                <a:ea typeface="Gill Sans" charset="0"/>
                <a:cs typeface="Gill Sans" charset="0"/>
              </a:rPr>
              <a:t>7 Frères et sœurs, ce n'est pas un commandement nouveau que je vous écris, mais un commandement ancien, celui que vous avez reçu depuis le début. Ce commandement ancien, c'est la parole que vous avez entendue [dès le commencement]. 8 Toutefois, c'est aussi un commandement nouveau que je vous écris; sa nouveauté se vérifie en lui et en vous, car les ténèbres se dissipent et la vraie lumière brille déjà.</a:t>
            </a:r>
          </a:p>
          <a:p>
            <a:pPr algn="just"/>
            <a:endParaRPr lang="fr-FR" sz="3200" b="1" dirty="0" smtClean="0">
              <a:latin typeface="Gill Sans" charset="0"/>
              <a:ea typeface="Gill Sans" charset="0"/>
              <a:cs typeface="Gill Sans" charset="0"/>
            </a:endParaRPr>
          </a:p>
          <a:p>
            <a:pPr algn="just"/>
            <a:endParaRPr lang="fr-FR" sz="3200" dirty="0"/>
          </a:p>
        </p:txBody>
      </p:sp>
    </p:spTree>
    <p:extLst>
      <p:ext uri="{BB962C8B-B14F-4D97-AF65-F5344CB8AC3E}">
        <p14:creationId xmlns:p14="http://schemas.microsoft.com/office/powerpoint/2010/main" val="152218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Le</a:t>
            </a:r>
            <a:r>
              <a:rPr lang="fr-FR" sz="3200" b="1" dirty="0" smtClean="0"/>
              <a:t> critère moral</a:t>
            </a:r>
            <a:endParaRPr lang="fr-FR" sz="3200" b="1" dirty="0"/>
          </a:p>
        </p:txBody>
      </p:sp>
      <p:sp>
        <p:nvSpPr>
          <p:cNvPr id="5" name="ZoneTexte 4"/>
          <p:cNvSpPr txBox="1"/>
          <p:nvPr/>
        </p:nvSpPr>
        <p:spPr>
          <a:xfrm>
            <a:off x="1549831" y="3072825"/>
            <a:ext cx="5796366"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Le</a:t>
            </a:r>
            <a:r>
              <a:rPr lang="fr-FR" sz="3200" b="1" dirty="0" smtClean="0"/>
              <a:t> critère social</a:t>
            </a:r>
            <a:endParaRPr lang="fr-FR" sz="3200" b="1" dirty="0"/>
          </a:p>
        </p:txBody>
      </p:sp>
    </p:spTree>
    <p:extLst>
      <p:ext uri="{BB962C8B-B14F-4D97-AF65-F5344CB8AC3E}">
        <p14:creationId xmlns:p14="http://schemas.microsoft.com/office/powerpoint/2010/main" val="56002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Le critère moral</a:t>
            </a:r>
            <a:endParaRPr lang="fr-FR" sz="3200" b="1" dirty="0">
              <a:latin typeface="Gill Sans" charset="0"/>
              <a:ea typeface="Gill Sans" charset="0"/>
              <a:cs typeface="Gill Sans" charset="0"/>
            </a:endParaRPr>
          </a:p>
        </p:txBody>
      </p:sp>
      <p:sp>
        <p:nvSpPr>
          <p:cNvPr id="4" name="ZoneTexte 3"/>
          <p:cNvSpPr txBox="1"/>
          <p:nvPr/>
        </p:nvSpPr>
        <p:spPr>
          <a:xfrm>
            <a:off x="2061275" y="2898183"/>
            <a:ext cx="7113722" cy="461665"/>
          </a:xfrm>
          <a:prstGeom prst="rect">
            <a:avLst/>
          </a:prstGeom>
          <a:noFill/>
        </p:spPr>
        <p:txBody>
          <a:bodyPr wrap="square" rtlCol="0">
            <a:spAutoFit/>
          </a:bodyPr>
          <a:lstStyle/>
          <a:p>
            <a:pPr marL="342900" indent="-342900">
              <a:buFont typeface="Wingdings" charset="2"/>
              <a:buChar char="Ø"/>
            </a:pPr>
            <a:r>
              <a:rPr lang="fr-FR" sz="2400" b="1" i="1" dirty="0" smtClean="0">
                <a:latin typeface="Gill Sans" charset="0"/>
                <a:ea typeface="Gill Sans" charset="0"/>
                <a:cs typeface="Gill Sans" charset="0"/>
              </a:rPr>
              <a:t>La connaissance </a:t>
            </a:r>
            <a:r>
              <a:rPr lang="fr-FR" sz="2400" i="1" dirty="0" smtClean="0">
                <a:latin typeface="Gill Sans" charset="0"/>
                <a:ea typeface="Gill Sans" charset="0"/>
                <a:cs typeface="Gill Sans" charset="0"/>
              </a:rPr>
              <a:t>n’est jamais que théorique</a:t>
            </a:r>
            <a:endParaRPr lang="fr-FR" sz="2400" i="1" dirty="0">
              <a:latin typeface="Gill Sans" charset="0"/>
              <a:ea typeface="Gill Sans" charset="0"/>
              <a:cs typeface="Gill Sans" charset="0"/>
            </a:endParaRPr>
          </a:p>
        </p:txBody>
      </p:sp>
      <p:sp>
        <p:nvSpPr>
          <p:cNvPr id="6" name="ZoneTexte 5"/>
          <p:cNvSpPr txBox="1"/>
          <p:nvPr/>
        </p:nvSpPr>
        <p:spPr>
          <a:xfrm>
            <a:off x="2061275" y="3623319"/>
            <a:ext cx="7237708" cy="830997"/>
          </a:xfrm>
          <a:prstGeom prst="rect">
            <a:avLst/>
          </a:prstGeom>
          <a:noFill/>
        </p:spPr>
        <p:txBody>
          <a:bodyPr wrap="square" rtlCol="0">
            <a:spAutoFit/>
          </a:bodyPr>
          <a:lstStyle/>
          <a:p>
            <a:pPr marL="285750" indent="-285750">
              <a:buFont typeface="Wingdings" charset="2"/>
              <a:buChar char="Ø"/>
            </a:pPr>
            <a:r>
              <a:rPr lang="fr-FR" sz="2400" b="1" dirty="0" smtClean="0">
                <a:latin typeface="Gill Sans" charset="0"/>
                <a:ea typeface="Gill Sans" charset="0"/>
                <a:cs typeface="Gill Sans" charset="0"/>
              </a:rPr>
              <a:t>La connaissance </a:t>
            </a:r>
            <a:r>
              <a:rPr lang="fr-FR" sz="2400" dirty="0" smtClean="0">
                <a:latin typeface="Gill Sans" charset="0"/>
                <a:ea typeface="Gill Sans" charset="0"/>
                <a:cs typeface="Gill Sans" charset="0"/>
              </a:rPr>
              <a:t>du Christ consiste en une relation personnelle avec le Christ vivant.</a:t>
            </a:r>
            <a:endParaRPr lang="fr-FR" sz="2400" dirty="0">
              <a:latin typeface="Gill Sans" charset="0"/>
              <a:ea typeface="Gill Sans" charset="0"/>
              <a:cs typeface="Gill Sans" charset="0"/>
            </a:endParaRPr>
          </a:p>
        </p:txBody>
      </p:sp>
    </p:spTree>
    <p:extLst>
      <p:ext uri="{BB962C8B-B14F-4D97-AF65-F5344CB8AC3E}">
        <p14:creationId xmlns:p14="http://schemas.microsoft.com/office/powerpoint/2010/main" val="70762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Le critère moral</a:t>
            </a:r>
            <a:endParaRPr lang="fr-FR" sz="3200" b="1" dirty="0">
              <a:latin typeface="Gill Sans" charset="0"/>
              <a:ea typeface="Gill Sans" charset="0"/>
              <a:cs typeface="Gill Sans" charset="0"/>
            </a:endParaRPr>
          </a:p>
        </p:txBody>
      </p:sp>
      <p:sp>
        <p:nvSpPr>
          <p:cNvPr id="5" name="ZoneTexte 4"/>
          <p:cNvSpPr txBox="1"/>
          <p:nvPr/>
        </p:nvSpPr>
        <p:spPr>
          <a:xfrm>
            <a:off x="2138767" y="3271456"/>
            <a:ext cx="8989017" cy="954107"/>
          </a:xfrm>
          <a:prstGeom prst="rect">
            <a:avLst/>
          </a:prstGeom>
          <a:noFill/>
        </p:spPr>
        <p:txBody>
          <a:bodyPr wrap="square" rtlCol="0">
            <a:spAutoFit/>
          </a:bodyPr>
          <a:lstStyle/>
          <a:p>
            <a:r>
              <a:rPr lang="fr-FR" sz="2800" i="1" dirty="0" smtClean="0">
                <a:latin typeface="Gill Sans" charset="0"/>
                <a:ea typeface="Gill Sans" charset="0"/>
                <a:cs typeface="Gill Sans" charset="0"/>
              </a:rPr>
              <a:t>« Vous êtes mes amis, si vous faites ce que je vous commande </a:t>
            </a:r>
            <a:r>
              <a:rPr lang="fr-FR" sz="2800" i="1" smtClean="0">
                <a:latin typeface="Gill Sans" charset="0"/>
                <a:ea typeface="Gill Sans" charset="0"/>
                <a:cs typeface="Gill Sans" charset="0"/>
              </a:rPr>
              <a:t>»  Jean 15:14</a:t>
            </a:r>
            <a:endParaRPr lang="fr-FR" sz="2800" i="1" dirty="0">
              <a:latin typeface="Gill Sans" charset="0"/>
              <a:ea typeface="Gill Sans" charset="0"/>
              <a:cs typeface="Gill Sans" charset="0"/>
            </a:endParaRPr>
          </a:p>
        </p:txBody>
      </p:sp>
      <p:sp>
        <p:nvSpPr>
          <p:cNvPr id="8" name="ZoneTexte 7"/>
          <p:cNvSpPr txBox="1"/>
          <p:nvPr/>
        </p:nvSpPr>
        <p:spPr>
          <a:xfrm>
            <a:off x="1704814" y="4726983"/>
            <a:ext cx="10120393" cy="954107"/>
          </a:xfrm>
          <a:prstGeom prst="rect">
            <a:avLst/>
          </a:prstGeom>
          <a:noFill/>
        </p:spPr>
        <p:txBody>
          <a:bodyPr wrap="square" rtlCol="0">
            <a:spAutoFit/>
          </a:bodyPr>
          <a:lstStyle/>
          <a:p>
            <a:r>
              <a:rPr lang="fr-FR" sz="2800" i="1" dirty="0" smtClean="0">
                <a:latin typeface="Gill Sans" charset="0"/>
                <a:ea typeface="Gill Sans" charset="0"/>
                <a:cs typeface="Gill Sans" charset="0"/>
              </a:rPr>
              <a:t>    «Si vous m’aimez, vous garderez mes commandements »</a:t>
            </a:r>
          </a:p>
          <a:p>
            <a:r>
              <a:rPr lang="fr-FR" sz="2800" i="1" dirty="0" smtClean="0">
                <a:latin typeface="Gill Sans" charset="0"/>
                <a:ea typeface="Gill Sans" charset="0"/>
                <a:cs typeface="Gill Sans" charset="0"/>
              </a:rPr>
              <a:t>     Jean  14:15</a:t>
            </a:r>
            <a:endParaRPr lang="fr-FR" sz="2800" i="1" dirty="0">
              <a:latin typeface="Gill Sans" charset="0"/>
              <a:ea typeface="Gill Sans" charset="0"/>
              <a:cs typeface="Gill Sans" charset="0"/>
            </a:endParaRPr>
          </a:p>
        </p:txBody>
      </p:sp>
    </p:spTree>
    <p:extLst>
      <p:ext uri="{BB962C8B-B14F-4D97-AF65-F5344CB8AC3E}">
        <p14:creationId xmlns:p14="http://schemas.microsoft.com/office/powerpoint/2010/main" val="124130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Wingdings" charset="2"/>
              <a:buChar char="ü"/>
            </a:pPr>
            <a:r>
              <a:rPr lang="fr-FR" sz="3200" b="1" dirty="0" smtClean="0">
                <a:solidFill>
                  <a:schemeClr val="bg1">
                    <a:lumMod val="50000"/>
                  </a:schemeClr>
                </a:solidFill>
                <a:latin typeface="Gill Sans" charset="0"/>
                <a:ea typeface="Gill Sans" charset="0"/>
                <a:cs typeface="Gill Sans" charset="0"/>
              </a:rPr>
              <a:t>Le critère moral</a:t>
            </a:r>
            <a:endParaRPr lang="fr-FR" sz="3200" b="1" dirty="0">
              <a:solidFill>
                <a:schemeClr val="bg1">
                  <a:lumMod val="50000"/>
                </a:schemeClr>
              </a:solidFill>
              <a:latin typeface="Gill Sans" charset="0"/>
              <a:ea typeface="Gill Sans" charset="0"/>
              <a:cs typeface="Gill Sans" charset="0"/>
            </a:endParaRPr>
          </a:p>
        </p:txBody>
      </p:sp>
      <p:sp>
        <p:nvSpPr>
          <p:cNvPr id="4" name="ZoneTexte 3"/>
          <p:cNvSpPr txBox="1"/>
          <p:nvPr/>
        </p:nvSpPr>
        <p:spPr>
          <a:xfrm>
            <a:off x="1549831" y="3072825"/>
            <a:ext cx="7005234"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 Le critère social</a:t>
            </a:r>
            <a:endParaRPr lang="fr-FR" sz="3200" b="1" dirty="0">
              <a:latin typeface="Gill Sans" charset="0"/>
              <a:ea typeface="Gill Sans" charset="0"/>
              <a:cs typeface="Gill Sans" charset="0"/>
            </a:endParaRPr>
          </a:p>
        </p:txBody>
      </p:sp>
      <p:sp>
        <p:nvSpPr>
          <p:cNvPr id="6" name="ZoneTexte 5"/>
          <p:cNvSpPr txBox="1"/>
          <p:nvPr/>
        </p:nvSpPr>
        <p:spPr>
          <a:xfrm>
            <a:off x="2200759" y="3983064"/>
            <a:ext cx="8555065" cy="830997"/>
          </a:xfrm>
          <a:prstGeom prst="rect">
            <a:avLst/>
          </a:prstGeom>
          <a:noFill/>
        </p:spPr>
        <p:txBody>
          <a:bodyPr wrap="square" rtlCol="0">
            <a:spAutoFit/>
          </a:bodyPr>
          <a:lstStyle/>
          <a:p>
            <a:r>
              <a:rPr lang="fr-FR" sz="2400" i="1" dirty="0" smtClean="0"/>
              <a:t>« Je vous donne un commandement nouveau, aimez-vous les uns les autres comme je vous ai aimés » Jean 15 :12-17</a:t>
            </a:r>
            <a:endParaRPr lang="fr-FR" sz="2400" i="1" dirty="0"/>
          </a:p>
        </p:txBody>
      </p:sp>
    </p:spTree>
    <p:extLst>
      <p:ext uri="{BB962C8B-B14F-4D97-AF65-F5344CB8AC3E}">
        <p14:creationId xmlns:p14="http://schemas.microsoft.com/office/powerpoint/2010/main" val="142752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Wingdings" charset="2"/>
              <a:buChar char="ü"/>
            </a:pPr>
            <a:r>
              <a:rPr lang="fr-FR" sz="3200" b="1" dirty="0" smtClean="0">
                <a:solidFill>
                  <a:schemeClr val="bg1">
                    <a:lumMod val="50000"/>
                  </a:schemeClr>
                </a:solidFill>
                <a:latin typeface="Gill Sans" charset="0"/>
                <a:ea typeface="Gill Sans" charset="0"/>
                <a:cs typeface="Gill Sans" charset="0"/>
              </a:rPr>
              <a:t>Le critère moral</a:t>
            </a:r>
            <a:endParaRPr lang="fr-FR" sz="3200" b="1" dirty="0">
              <a:solidFill>
                <a:schemeClr val="bg1">
                  <a:lumMod val="50000"/>
                </a:schemeClr>
              </a:solidFill>
              <a:latin typeface="Gill Sans" charset="0"/>
              <a:ea typeface="Gill Sans" charset="0"/>
              <a:cs typeface="Gill Sans" charset="0"/>
            </a:endParaRPr>
          </a:p>
        </p:txBody>
      </p:sp>
      <p:sp>
        <p:nvSpPr>
          <p:cNvPr id="4" name="ZoneTexte 3"/>
          <p:cNvSpPr txBox="1"/>
          <p:nvPr/>
        </p:nvSpPr>
        <p:spPr>
          <a:xfrm>
            <a:off x="1549831" y="3072825"/>
            <a:ext cx="7005234"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 Le critère social</a:t>
            </a:r>
            <a:endParaRPr lang="fr-FR" sz="3200" b="1" dirty="0">
              <a:latin typeface="Gill Sans" charset="0"/>
              <a:ea typeface="Gill Sans" charset="0"/>
              <a:cs typeface="Gill Sans" charset="0"/>
            </a:endParaRPr>
          </a:p>
        </p:txBody>
      </p:sp>
      <p:sp>
        <p:nvSpPr>
          <p:cNvPr id="7" name="ZoneTexte 6"/>
          <p:cNvSpPr txBox="1"/>
          <p:nvPr/>
        </p:nvSpPr>
        <p:spPr>
          <a:xfrm>
            <a:off x="2278251" y="3797085"/>
            <a:ext cx="8198603" cy="461665"/>
          </a:xfrm>
          <a:prstGeom prst="rect">
            <a:avLst/>
          </a:prstGeom>
          <a:noFill/>
        </p:spPr>
        <p:txBody>
          <a:bodyPr wrap="square" rtlCol="0">
            <a:spAutoFit/>
          </a:bodyPr>
          <a:lstStyle/>
          <a:p>
            <a:r>
              <a:rPr lang="fr-FR" sz="2400" dirty="0" smtClean="0"/>
              <a:t>Aimer comme le Christ </a:t>
            </a:r>
            <a:r>
              <a:rPr lang="fr-FR" sz="2400" smtClean="0"/>
              <a:t>a aimé c’est à dire </a:t>
            </a:r>
            <a:r>
              <a:rPr lang="fr-FR" sz="2400" dirty="0"/>
              <a:t>p</a:t>
            </a:r>
            <a:r>
              <a:rPr lang="fr-FR" sz="2400" smtClean="0"/>
              <a:t>ar un sacrifice de soi</a:t>
            </a:r>
            <a:endParaRPr lang="fr-FR" sz="2400"/>
          </a:p>
        </p:txBody>
      </p:sp>
      <p:sp>
        <p:nvSpPr>
          <p:cNvPr id="8" name="ZoneTexte 7"/>
          <p:cNvSpPr txBox="1"/>
          <p:nvPr/>
        </p:nvSpPr>
        <p:spPr>
          <a:xfrm>
            <a:off x="2278251" y="4305902"/>
            <a:ext cx="7946967" cy="461665"/>
          </a:xfrm>
          <a:prstGeom prst="rect">
            <a:avLst/>
          </a:prstGeom>
          <a:noFill/>
        </p:spPr>
        <p:txBody>
          <a:bodyPr wrap="square" rtlCol="0">
            <a:spAutoFit/>
          </a:bodyPr>
          <a:lstStyle/>
          <a:p>
            <a:r>
              <a:rPr lang="fr-FR" sz="2400" smtClean="0"/>
              <a:t>Aimer sans distinction de race et de situation</a:t>
            </a:r>
            <a:endParaRPr lang="fr-FR" sz="2400"/>
          </a:p>
        </p:txBody>
      </p:sp>
      <p:sp>
        <p:nvSpPr>
          <p:cNvPr id="9" name="ZoneTexte 8"/>
          <p:cNvSpPr txBox="1"/>
          <p:nvPr/>
        </p:nvSpPr>
        <p:spPr>
          <a:xfrm>
            <a:off x="2278251" y="4814719"/>
            <a:ext cx="7564018" cy="461665"/>
          </a:xfrm>
          <a:prstGeom prst="rect">
            <a:avLst/>
          </a:prstGeom>
          <a:noFill/>
        </p:spPr>
        <p:txBody>
          <a:bodyPr wrap="square" rtlCol="0">
            <a:spAutoFit/>
          </a:bodyPr>
          <a:lstStyle/>
          <a:p>
            <a:r>
              <a:rPr lang="fr-FR" sz="2400" dirty="0" smtClean="0"/>
              <a:t>L’amour est lumière et cette lumière c’est </a:t>
            </a:r>
            <a:r>
              <a:rPr lang="fr-FR" sz="2400" smtClean="0"/>
              <a:t>le Christ</a:t>
            </a:r>
            <a:endParaRPr lang="fr-FR" sz="2400"/>
          </a:p>
        </p:txBody>
      </p:sp>
    </p:spTree>
    <p:extLst>
      <p:ext uri="{BB962C8B-B14F-4D97-AF65-F5344CB8AC3E}">
        <p14:creationId xmlns:p14="http://schemas.microsoft.com/office/powerpoint/2010/main" val="213421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strVal val="#ppt_w*0.70"/>
                                          </p:val>
                                        </p:tav>
                                        <p:tav tm="100000">
                                          <p:val>
                                            <p:strVal val="#ppt_w"/>
                                          </p:val>
                                        </p:tav>
                                      </p:tavLst>
                                    </p:anim>
                                    <p:anim calcmode="lin" valueType="num">
                                      <p:cBhvr>
                                        <p:cTn id="22" dur="1000" fill="hold"/>
                                        <p:tgtEl>
                                          <p:spTgt spid="9"/>
                                        </p:tgtEl>
                                        <p:attrNameLst>
                                          <p:attrName>ppt_h</p:attrName>
                                        </p:attrNameLst>
                                      </p:cBhvr>
                                      <p:tavLst>
                                        <p:tav tm="0">
                                          <p:val>
                                            <p:strVal val="#ppt_h"/>
                                          </p:val>
                                        </p:tav>
                                        <p:tav tm="100000">
                                          <p:val>
                                            <p:strVal val="#ppt_h"/>
                                          </p:val>
                                        </p:tav>
                                      </p:tavLst>
                                    </p:anim>
                                    <p:animEffect transition="in" filter="fad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3" name="ZoneTexte 2"/>
          <p:cNvSpPr txBox="1"/>
          <p:nvPr/>
        </p:nvSpPr>
        <p:spPr>
          <a:xfrm>
            <a:off x="1549831" y="2185261"/>
            <a:ext cx="6152827" cy="584775"/>
          </a:xfrm>
          <a:prstGeom prst="rect">
            <a:avLst/>
          </a:prstGeom>
          <a:noFill/>
        </p:spPr>
        <p:txBody>
          <a:bodyPr wrap="square" rtlCol="0">
            <a:spAutoFit/>
          </a:bodyPr>
          <a:lstStyle/>
          <a:p>
            <a:pPr marL="457200" indent="-457200">
              <a:buFont typeface="Wingdings" charset="2"/>
              <a:buChar char="ü"/>
            </a:pPr>
            <a:r>
              <a:rPr lang="fr-FR" sz="3200" b="1" dirty="0" smtClean="0">
                <a:solidFill>
                  <a:schemeClr val="bg1">
                    <a:lumMod val="50000"/>
                  </a:schemeClr>
                </a:solidFill>
                <a:latin typeface="Gill Sans" charset="0"/>
                <a:ea typeface="Gill Sans" charset="0"/>
                <a:cs typeface="Gill Sans" charset="0"/>
              </a:rPr>
              <a:t>Le critère moral</a:t>
            </a:r>
            <a:endParaRPr lang="fr-FR" sz="3200" b="1" dirty="0">
              <a:solidFill>
                <a:schemeClr val="bg1">
                  <a:lumMod val="50000"/>
                </a:schemeClr>
              </a:solidFill>
              <a:latin typeface="Gill Sans" charset="0"/>
              <a:ea typeface="Gill Sans" charset="0"/>
              <a:cs typeface="Gill Sans" charset="0"/>
            </a:endParaRPr>
          </a:p>
        </p:txBody>
      </p:sp>
      <p:sp>
        <p:nvSpPr>
          <p:cNvPr id="4" name="ZoneTexte 3"/>
          <p:cNvSpPr txBox="1"/>
          <p:nvPr/>
        </p:nvSpPr>
        <p:spPr>
          <a:xfrm>
            <a:off x="1549831" y="3072825"/>
            <a:ext cx="7005234" cy="584775"/>
          </a:xfrm>
          <a:prstGeom prst="rect">
            <a:avLst/>
          </a:prstGeom>
          <a:noFill/>
        </p:spPr>
        <p:txBody>
          <a:bodyPr wrap="square" rtlCol="0">
            <a:spAutoFit/>
          </a:bodyPr>
          <a:lstStyle/>
          <a:p>
            <a:pPr marL="457200" indent="-457200">
              <a:buFont typeface="Arial" charset="0"/>
              <a:buChar char="•"/>
            </a:pPr>
            <a:r>
              <a:rPr lang="fr-FR" sz="3200" b="1" dirty="0" smtClean="0">
                <a:latin typeface="Gill Sans" charset="0"/>
                <a:ea typeface="Gill Sans" charset="0"/>
                <a:cs typeface="Gill Sans" charset="0"/>
              </a:rPr>
              <a:t> Le critère social</a:t>
            </a:r>
            <a:endParaRPr lang="fr-FR" sz="3200" b="1" dirty="0">
              <a:latin typeface="Gill Sans" charset="0"/>
              <a:ea typeface="Gill Sans" charset="0"/>
              <a:cs typeface="Gill Sans" charset="0"/>
            </a:endParaRPr>
          </a:p>
        </p:txBody>
      </p:sp>
      <p:sp>
        <p:nvSpPr>
          <p:cNvPr id="5" name="ZoneTexte 4"/>
          <p:cNvSpPr txBox="1"/>
          <p:nvPr/>
        </p:nvSpPr>
        <p:spPr>
          <a:xfrm>
            <a:off x="2177935" y="3973484"/>
            <a:ext cx="8146472" cy="1815882"/>
          </a:xfrm>
          <a:prstGeom prst="rect">
            <a:avLst/>
          </a:prstGeom>
          <a:noFill/>
        </p:spPr>
        <p:txBody>
          <a:bodyPr wrap="square" rtlCol="0">
            <a:spAutoFit/>
          </a:bodyPr>
          <a:lstStyle/>
          <a:p>
            <a:r>
              <a:rPr lang="fr-FR" sz="2800" dirty="0" smtClean="0">
                <a:latin typeface="Gill Sans" charset="0"/>
                <a:ea typeface="Gill Sans" charset="0"/>
                <a:cs typeface="Gill Sans" charset="0"/>
              </a:rPr>
              <a:t>N’ayez aucune dettes envers qui que ce soit, sinon celle de vous aimez les uns les autres ; car celui qui aime son prochain a pleinement accompli la loi. </a:t>
            </a:r>
          </a:p>
          <a:p>
            <a:r>
              <a:rPr lang="fr-FR" sz="2800" dirty="0" err="1" smtClean="0">
                <a:latin typeface="Gill Sans" charset="0"/>
                <a:ea typeface="Gill Sans" charset="0"/>
                <a:cs typeface="Gill Sans" charset="0"/>
              </a:rPr>
              <a:t>Rm</a:t>
            </a:r>
            <a:r>
              <a:rPr lang="fr-FR" sz="2800" dirty="0" smtClean="0">
                <a:latin typeface="Gill Sans" charset="0"/>
                <a:ea typeface="Gill Sans" charset="0"/>
                <a:cs typeface="Gill Sans" charset="0"/>
              </a:rPr>
              <a:t> 13,8</a:t>
            </a:r>
            <a:endParaRPr lang="fr-FR" sz="2800" dirty="0">
              <a:latin typeface="Gill Sans" charset="0"/>
              <a:ea typeface="Gill Sans" charset="0"/>
              <a:cs typeface="Gill Sans" charset="0"/>
            </a:endParaRPr>
          </a:p>
        </p:txBody>
      </p:sp>
    </p:spTree>
    <p:extLst>
      <p:ext uri="{BB962C8B-B14F-4D97-AF65-F5344CB8AC3E}">
        <p14:creationId xmlns:p14="http://schemas.microsoft.com/office/powerpoint/2010/main" val="106651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59798" y="712922"/>
            <a:ext cx="9066508" cy="584775"/>
          </a:xfrm>
          <a:prstGeom prst="rect">
            <a:avLst/>
          </a:prstGeom>
          <a:noFill/>
        </p:spPr>
        <p:txBody>
          <a:bodyPr wrap="square" rtlCol="0">
            <a:spAutoFit/>
          </a:bodyPr>
          <a:lstStyle/>
          <a:p>
            <a:r>
              <a:rPr lang="fr-FR" sz="3200" b="1" smtClean="0">
                <a:latin typeface="Gill Sans" charset="0"/>
                <a:ea typeface="Gill Sans" charset="0"/>
                <a:cs typeface="Gill Sans" charset="0"/>
              </a:rPr>
              <a:t>Connaissons-nous vraiment le Christ ?</a:t>
            </a:r>
            <a:endParaRPr lang="fr-FR" sz="3200" b="1">
              <a:latin typeface="Gill Sans" charset="0"/>
              <a:ea typeface="Gill Sans" charset="0"/>
              <a:cs typeface="Gill Sans" charset="0"/>
            </a:endParaRPr>
          </a:p>
        </p:txBody>
      </p:sp>
      <p:sp>
        <p:nvSpPr>
          <p:cNvPr id="6" name="ZoneTexte 5"/>
          <p:cNvSpPr txBox="1"/>
          <p:nvPr/>
        </p:nvSpPr>
        <p:spPr>
          <a:xfrm>
            <a:off x="980902" y="2094807"/>
            <a:ext cx="10573789" cy="3539430"/>
          </a:xfrm>
          <a:prstGeom prst="rect">
            <a:avLst/>
          </a:prstGeom>
          <a:noFill/>
        </p:spPr>
        <p:txBody>
          <a:bodyPr wrap="square" rtlCol="0">
            <a:spAutoFit/>
          </a:bodyPr>
          <a:lstStyle/>
          <a:p>
            <a:r>
              <a:rPr lang="fr-FR" sz="2800" b="1" dirty="0" smtClean="0">
                <a:latin typeface="Gill Sans" charset="0"/>
                <a:ea typeface="Gill Sans" charset="0"/>
                <a:cs typeface="Gill Sans" charset="0"/>
              </a:rPr>
              <a:t>Nous savons que nous connaissons le Christ non pas parce que nous serions infaillibles. </a:t>
            </a:r>
            <a:r>
              <a:rPr lang="fr-FR" sz="2800" b="1" dirty="0">
                <a:latin typeface="Gill Sans" charset="0"/>
                <a:ea typeface="Gill Sans" charset="0"/>
                <a:cs typeface="Gill Sans" charset="0"/>
              </a:rPr>
              <a:t>M</a:t>
            </a:r>
            <a:r>
              <a:rPr lang="fr-FR" sz="2800" b="1" dirty="0" smtClean="0">
                <a:latin typeface="Gill Sans" charset="0"/>
                <a:ea typeface="Gill Sans" charset="0"/>
                <a:cs typeface="Gill Sans" charset="0"/>
              </a:rPr>
              <a:t>ais parce que nous voulons sans cesse être des apprentis du Christ. Parce ce que nous voulons sans cesse apprendre à nous attacher à sa Parole dans une volonté de soumission. </a:t>
            </a:r>
          </a:p>
          <a:p>
            <a:r>
              <a:rPr lang="fr-FR" sz="2800" b="1" dirty="0" smtClean="0">
                <a:latin typeface="Gill Sans" charset="0"/>
                <a:ea typeface="Gill Sans" charset="0"/>
                <a:cs typeface="Gill Sans" charset="0"/>
              </a:rPr>
              <a:t>Nous voulons être à l’école de l’amour du Christ pour aimer sans relâche le frère et la sœur que le Seigneur dans sa grâce  nous a donnés.</a:t>
            </a:r>
            <a:endParaRPr lang="fr-FR" sz="2800" b="1" dirty="0">
              <a:latin typeface="Gill Sans" charset="0"/>
              <a:ea typeface="Gill Sans" charset="0"/>
              <a:cs typeface="Gill Sans" charset="0"/>
            </a:endParaRPr>
          </a:p>
        </p:txBody>
      </p:sp>
    </p:spTree>
    <p:extLst>
      <p:ext uri="{BB962C8B-B14F-4D97-AF65-F5344CB8AC3E}">
        <p14:creationId xmlns:p14="http://schemas.microsoft.com/office/powerpoint/2010/main" val="193720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251</Words>
  <Application>Microsoft Macintosh PowerPoint</Application>
  <PresentationFormat>Grand écran</PresentationFormat>
  <Paragraphs>40</Paragraphs>
  <Slides>9</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Calibri</vt:lpstr>
      <vt:lpstr>Calibri Light</vt:lpstr>
      <vt:lpstr>Gill Sans</vt:lpstr>
      <vt:lpstr>Wingdings</vt:lpstr>
      <vt:lpstr>Arial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Utilisateur de Microsoft Office</cp:lastModifiedBy>
  <cp:revision>6</cp:revision>
  <dcterms:created xsi:type="dcterms:W3CDTF">2019-06-30T04:59:39Z</dcterms:created>
  <dcterms:modified xsi:type="dcterms:W3CDTF">2019-06-30T05:46:33Z</dcterms:modified>
</cp:coreProperties>
</file>