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TS Qamus Bold" charset="1" panose="00000800000000000000"/>
      <p:regular r:id="rId20"/>
    </p:embeddedFont>
    <p:embeddedFont>
      <p:font typeface="Catchy Mager" charset="1" panose="02000506000000020004"/>
      <p:regular r:id="rId21"/>
    </p:embeddedFont>
    <p:embeddedFont>
      <p:font typeface="TS Qamus" charset="1" panose="00000500000000000000"/>
      <p:regular r:id="rId22"/>
    </p:embeddedFont>
    <p:embeddedFont>
      <p:font typeface="Open Sans" charset="1" panose="020B0606030504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jpe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8.jpe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8.jpe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AutoShape 2" id="2"/>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3" id="3"/>
          <p:cNvSpPr txBox="true"/>
          <p:nvPr/>
        </p:nvSpPr>
        <p:spPr>
          <a:xfrm rot="0">
            <a:off x="1028700" y="1378640"/>
            <a:ext cx="16515558" cy="8538211"/>
          </a:xfrm>
          <a:prstGeom prst="rect">
            <a:avLst/>
          </a:prstGeom>
        </p:spPr>
        <p:txBody>
          <a:bodyPr anchor="t" rtlCol="false" tIns="0" lIns="0" bIns="0" rIns="0">
            <a:spAutoFit/>
          </a:bodyPr>
          <a:lstStyle/>
          <a:p>
            <a:pPr algn="l">
              <a:lnSpc>
                <a:spcPts val="5669"/>
              </a:lnSpc>
            </a:pPr>
            <a:r>
              <a:rPr lang="en-US" sz="3499" b="true">
                <a:solidFill>
                  <a:srgbClr val="000000"/>
                </a:solidFill>
                <a:latin typeface="TS Qamus Bold"/>
                <a:ea typeface="TS Qamus Bold"/>
                <a:cs typeface="TS Qamus Bold"/>
                <a:sym typeface="TS Qamus Bold"/>
              </a:rPr>
              <a:t>1 Cantique des montées </a:t>
            </a:r>
          </a:p>
          <a:p>
            <a:pPr algn="l">
              <a:lnSpc>
                <a:spcPts val="5669"/>
              </a:lnSpc>
            </a:pPr>
            <a:r>
              <a:rPr lang="en-US" sz="3499" b="true">
                <a:solidFill>
                  <a:srgbClr val="000000"/>
                </a:solidFill>
                <a:latin typeface="TS Qamus Bold"/>
                <a:ea typeface="TS Qamus Bold"/>
                <a:cs typeface="TS Qamus Bold"/>
                <a:sym typeface="TS Qamus Bold"/>
              </a:rPr>
              <a:t>Heureux tous ceux qui craignent l'Éternel et marchent dans ses voies !</a:t>
            </a:r>
          </a:p>
          <a:p>
            <a:pPr algn="l">
              <a:lnSpc>
                <a:spcPts val="5669"/>
              </a:lnSpc>
            </a:pPr>
            <a:r>
              <a:rPr lang="en-US" sz="3499" b="true">
                <a:solidFill>
                  <a:srgbClr val="000000"/>
                </a:solidFill>
                <a:latin typeface="TS Qamus Bold"/>
                <a:ea typeface="TS Qamus Bold"/>
                <a:cs typeface="TS Qamus Bold"/>
                <a:sym typeface="TS Qamus Bold"/>
              </a:rPr>
              <a:t>2 Du labeur de tes mains tu te nourriras, heur* et bonheu</a:t>
            </a:r>
            <a:r>
              <a:rPr lang="en-US" sz="3499" b="true">
                <a:solidFill>
                  <a:srgbClr val="000000"/>
                </a:solidFill>
                <a:latin typeface="TS Qamus Bold"/>
                <a:ea typeface="TS Qamus Bold"/>
                <a:cs typeface="TS Qamus Bold"/>
                <a:sym typeface="TS Qamus Bold"/>
              </a:rPr>
              <a:t>r pour toi !</a:t>
            </a:r>
          </a:p>
          <a:p>
            <a:pPr algn="l">
              <a:lnSpc>
                <a:spcPts val="5669"/>
              </a:lnSpc>
            </a:pPr>
            <a:r>
              <a:rPr lang="en-US" sz="3499" b="true">
                <a:solidFill>
                  <a:srgbClr val="000000"/>
                </a:solidFill>
                <a:latin typeface="TS Qamus Bold"/>
                <a:ea typeface="TS Qamus Bold"/>
                <a:cs typeface="TS Qamus Bold"/>
                <a:sym typeface="TS Qamus Bold"/>
              </a:rPr>
              <a:t>3 Ton épouse : une vigne fructueuse au cœur de ta maison. Tes fils : des plants d'olivier à l‘entour de la table .</a:t>
            </a:r>
          </a:p>
          <a:p>
            <a:pPr algn="l">
              <a:lnSpc>
                <a:spcPts val="5669"/>
              </a:lnSpc>
            </a:pPr>
            <a:r>
              <a:rPr lang="en-US" sz="3499" b="true">
                <a:solidFill>
                  <a:srgbClr val="000000"/>
                </a:solidFill>
                <a:latin typeface="TS Qamus Bold"/>
                <a:ea typeface="TS Qamus Bold"/>
                <a:cs typeface="TS Qamus Bold"/>
                <a:sym typeface="TS Qamus Bold"/>
              </a:rPr>
              <a:t>4 Voilà de quels biens sera béni l'homme qui craint l'Éternel .</a:t>
            </a:r>
          </a:p>
          <a:p>
            <a:pPr algn="l">
              <a:lnSpc>
                <a:spcPts val="5669"/>
              </a:lnSpc>
            </a:pPr>
            <a:r>
              <a:rPr lang="en-US" sz="3499" b="true">
                <a:solidFill>
                  <a:srgbClr val="000000"/>
                </a:solidFill>
                <a:latin typeface="TS Qamus Bold"/>
                <a:ea typeface="TS Qamus Bold"/>
                <a:cs typeface="TS Qamus Bold"/>
                <a:sym typeface="TS Qamus Bold"/>
              </a:rPr>
              <a:t>5 Que l'Éternel te bénisse de Sion ! Puisses- tu voir Jérusalem dans le bonheur tous les jours de ta vie, 6 et voir les fils de tes fils ! </a:t>
            </a:r>
          </a:p>
          <a:p>
            <a:pPr algn="l">
              <a:lnSpc>
                <a:spcPts val="5669"/>
              </a:lnSpc>
            </a:pPr>
            <a:r>
              <a:rPr lang="en-US" sz="3499" b="true">
                <a:solidFill>
                  <a:srgbClr val="000000"/>
                </a:solidFill>
                <a:latin typeface="TS Qamus Bold"/>
                <a:ea typeface="TS Qamus Bold"/>
                <a:cs typeface="TS Qamus Bold"/>
                <a:sym typeface="TS Qamus Bold"/>
              </a:rPr>
              <a:t>Paix sur Israël !</a:t>
            </a:r>
          </a:p>
          <a:p>
            <a:pPr algn="l">
              <a:lnSpc>
                <a:spcPts val="5669"/>
              </a:lnSpc>
            </a:pPr>
          </a:p>
          <a:p>
            <a:pPr algn="l" marL="0" indent="0" lvl="0">
              <a:lnSpc>
                <a:spcPts val="5669"/>
              </a:lnSpc>
            </a:pPr>
          </a:p>
        </p:txBody>
      </p:sp>
      <p:grpSp>
        <p:nvGrpSpPr>
          <p:cNvPr name="Group 4" id="4"/>
          <p:cNvGrpSpPr/>
          <p:nvPr/>
        </p:nvGrpSpPr>
        <p:grpSpPr>
          <a:xfrm rot="0">
            <a:off x="4883998" y="7727114"/>
            <a:ext cx="264674" cy="26467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1028700" y="8680835"/>
            <a:ext cx="1392539" cy="139253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name="TextBox 9" id="9"/>
            <p:cNvSpPr txBox="true"/>
            <p:nvPr/>
          </p:nvSpPr>
          <p:spPr>
            <a:xfrm>
              <a:off x="76200" y="19050"/>
              <a:ext cx="660400" cy="717550"/>
            </a:xfrm>
            <a:prstGeom prst="rect">
              <a:avLst/>
            </a:prstGeom>
          </p:spPr>
          <p:txBody>
            <a:bodyPr anchor="ctr" rtlCol="false" tIns="19011" lIns="19011" bIns="19011" rIns="19011"/>
            <a:lstStyle/>
            <a:p>
              <a:pPr algn="ctr">
                <a:lnSpc>
                  <a:spcPts val="3499"/>
                </a:lnSpc>
              </a:pPr>
            </a:p>
          </p:txBody>
        </p:sp>
      </p:grpSp>
      <p:sp>
        <p:nvSpPr>
          <p:cNvPr name="TextBox 10" id="10"/>
          <p:cNvSpPr txBox="true"/>
          <p:nvPr/>
        </p:nvSpPr>
        <p:spPr>
          <a:xfrm rot="0">
            <a:off x="1115919" y="9214923"/>
            <a:ext cx="1218101" cy="333888"/>
          </a:xfrm>
          <a:prstGeom prst="rect">
            <a:avLst/>
          </a:prstGeom>
        </p:spPr>
        <p:txBody>
          <a:bodyPr anchor="t" rtlCol="false" tIns="0" lIns="0" bIns="0" rIns="0">
            <a:spAutoFit/>
          </a:bodyPr>
          <a:lstStyle/>
          <a:p>
            <a:pPr algn="ctr" marL="0" indent="0" lvl="0">
              <a:lnSpc>
                <a:spcPts val="2519"/>
              </a:lnSpc>
            </a:pPr>
            <a:r>
              <a:rPr lang="en-US" b="true" sz="2290">
                <a:solidFill>
                  <a:srgbClr val="000000"/>
                </a:solidFill>
                <a:latin typeface="TS Qamus Bold"/>
                <a:ea typeface="TS Qamus Bold"/>
                <a:cs typeface="TS Qamus Bold"/>
                <a:sym typeface="TS Qamus Bold"/>
              </a:rPr>
              <a:t>*HEUR</a:t>
            </a:r>
          </a:p>
        </p:txBody>
      </p:sp>
      <p:sp>
        <p:nvSpPr>
          <p:cNvPr name="Freeform 11" id="11"/>
          <p:cNvSpPr/>
          <p:nvPr/>
        </p:nvSpPr>
        <p:spPr>
          <a:xfrm flipH="false" flipV="false" rot="-5650611">
            <a:off x="13479480" y="5476765"/>
            <a:ext cx="6516949" cy="6932925"/>
          </a:xfrm>
          <a:custGeom>
            <a:avLst/>
            <a:gdLst/>
            <a:ahLst/>
            <a:cxnLst/>
            <a:rect r="r" b="b" t="t" l="l"/>
            <a:pathLst>
              <a:path h="6932925" w="6516949">
                <a:moveTo>
                  <a:pt x="0" y="0"/>
                </a:moveTo>
                <a:lnTo>
                  <a:pt x="6516950" y="0"/>
                </a:lnTo>
                <a:lnTo>
                  <a:pt x="6516950" y="6932925"/>
                </a:lnTo>
                <a:lnTo>
                  <a:pt x="0" y="69329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1400031" y="7859451"/>
            <a:ext cx="5192177" cy="4114800"/>
          </a:xfrm>
          <a:custGeom>
            <a:avLst/>
            <a:gdLst/>
            <a:ahLst/>
            <a:cxnLst/>
            <a:rect r="r" b="b" t="t" l="l"/>
            <a:pathLst>
              <a:path h="4114800" w="5192177">
                <a:moveTo>
                  <a:pt x="0" y="0"/>
                </a:moveTo>
                <a:lnTo>
                  <a:pt x="5192177" y="0"/>
                </a:lnTo>
                <a:lnTo>
                  <a:pt x="51921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TextBox 14" id="14"/>
          <p:cNvSpPr txBox="true"/>
          <p:nvPr/>
        </p:nvSpPr>
        <p:spPr>
          <a:xfrm rot="0">
            <a:off x="2591789" y="9132629"/>
            <a:ext cx="8937129" cy="43180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tchy Mager"/>
                <a:ea typeface="Catchy Mager"/>
                <a:cs typeface="Catchy Mager"/>
                <a:sym typeface="Catchy Mager"/>
              </a:rPr>
              <a:t>signifie le destin favorable, la bonne chance, ce qui arrive d’heureux</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2654114" y="4185216"/>
            <a:ext cx="3355881" cy="3223094"/>
          </a:xfrm>
          <a:custGeom>
            <a:avLst/>
            <a:gdLst/>
            <a:ahLst/>
            <a:cxnLst/>
            <a:rect r="r" b="b" t="t" l="l"/>
            <a:pathLst>
              <a:path h="3223094" w="3355881">
                <a:moveTo>
                  <a:pt x="0" y="0"/>
                </a:moveTo>
                <a:lnTo>
                  <a:pt x="3355881" y="0"/>
                </a:lnTo>
                <a:lnTo>
                  <a:pt x="3355881" y="3223094"/>
                </a:lnTo>
                <a:lnTo>
                  <a:pt x="0" y="3223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69017" y="3938318"/>
            <a:ext cx="3354902" cy="3354888"/>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t="0" r="-25046" b="0"/>
              </a:stretch>
            </a:blipFill>
          </p:spPr>
        </p:sp>
      </p:grpSp>
      <p:sp>
        <p:nvSpPr>
          <p:cNvPr name="Freeform 5" id="5"/>
          <p:cNvSpPr/>
          <p:nvPr/>
        </p:nvSpPr>
        <p:spPr>
          <a:xfrm flipH="false" flipV="false" rot="663233">
            <a:off x="7637452" y="4167478"/>
            <a:ext cx="3706845" cy="3610802"/>
          </a:xfrm>
          <a:custGeom>
            <a:avLst/>
            <a:gdLst/>
            <a:ahLst/>
            <a:cxnLst/>
            <a:rect r="r" b="b" t="t" l="l"/>
            <a:pathLst>
              <a:path h="3610802" w="3706845">
                <a:moveTo>
                  <a:pt x="0" y="0"/>
                </a:moveTo>
                <a:lnTo>
                  <a:pt x="3706845" y="0"/>
                </a:lnTo>
                <a:lnTo>
                  <a:pt x="3706845" y="3610803"/>
                </a:lnTo>
                <a:lnTo>
                  <a:pt x="0" y="36108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7466549" y="3938318"/>
            <a:ext cx="3354902" cy="3354888"/>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25136" t="0" r="-25136" b="0"/>
              </a:stretch>
            </a:blipFill>
          </p:spPr>
        </p:sp>
      </p:grpSp>
      <p:sp>
        <p:nvSpPr>
          <p:cNvPr name="AutoShape 8" id="8"/>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9" id="9"/>
          <p:cNvSpPr txBox="true"/>
          <p:nvPr/>
        </p:nvSpPr>
        <p:spPr>
          <a:xfrm rot="0">
            <a:off x="1028700" y="1442768"/>
            <a:ext cx="4981295"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a:t>
            </a:r>
          </a:p>
        </p:txBody>
      </p:sp>
      <p:sp>
        <p:nvSpPr>
          <p:cNvPr name="TextBox 10" id="10"/>
          <p:cNvSpPr txBox="true"/>
          <p:nvPr/>
        </p:nvSpPr>
        <p:spPr>
          <a:xfrm rot="0">
            <a:off x="2160961" y="7825668"/>
            <a:ext cx="2771015" cy="1095376"/>
          </a:xfrm>
          <a:prstGeom prst="rect">
            <a:avLst/>
          </a:prstGeom>
        </p:spPr>
        <p:txBody>
          <a:bodyPr anchor="t" rtlCol="false" tIns="0" lIns="0" bIns="0" rIns="0">
            <a:spAutoFit/>
          </a:bodyPr>
          <a:lstStyle/>
          <a:p>
            <a:pPr algn="ctr">
              <a:lnSpc>
                <a:spcPts val="4499"/>
              </a:lnSpc>
            </a:pPr>
            <a:r>
              <a:rPr lang="en-US" sz="2999" b="true">
                <a:solidFill>
                  <a:srgbClr val="000000"/>
                </a:solidFill>
                <a:latin typeface="TS Qamus Bold"/>
                <a:ea typeface="TS Qamus Bold"/>
                <a:cs typeface="TS Qamus Bold"/>
                <a:sym typeface="TS Qamus Bold"/>
              </a:rPr>
              <a:t>à proclamer</a:t>
            </a:r>
          </a:p>
          <a:p>
            <a:pPr algn="ctr" marL="0" indent="0" lvl="0">
              <a:lnSpc>
                <a:spcPts val="4499"/>
              </a:lnSpc>
            </a:pPr>
            <a:r>
              <a:rPr lang="en-US" b="true" sz="2999">
                <a:solidFill>
                  <a:srgbClr val="000000"/>
                </a:solidFill>
                <a:latin typeface="TS Qamus Bold"/>
                <a:ea typeface="TS Qamus Bold"/>
                <a:cs typeface="TS Qamus Bold"/>
                <a:sym typeface="TS Qamus Bold"/>
              </a:rPr>
              <a:t>à souhait</a:t>
            </a:r>
          </a:p>
        </p:txBody>
      </p:sp>
      <p:sp>
        <p:nvSpPr>
          <p:cNvPr name="TextBox 11" id="11"/>
          <p:cNvSpPr txBox="true"/>
          <p:nvPr/>
        </p:nvSpPr>
        <p:spPr>
          <a:xfrm rot="0">
            <a:off x="8050436" y="7873293"/>
            <a:ext cx="2771015" cy="1028700"/>
          </a:xfrm>
          <a:prstGeom prst="rect">
            <a:avLst/>
          </a:prstGeom>
        </p:spPr>
        <p:txBody>
          <a:bodyPr anchor="t" rtlCol="false" tIns="0" lIns="0" bIns="0" rIns="0">
            <a:spAutoFit/>
          </a:bodyPr>
          <a:lstStyle/>
          <a:p>
            <a:pPr algn="ctr">
              <a:lnSpc>
                <a:spcPts val="3900"/>
              </a:lnSpc>
            </a:pPr>
            <a:r>
              <a:rPr lang="en-US" sz="3000" b="true">
                <a:solidFill>
                  <a:srgbClr val="000000"/>
                </a:solidFill>
                <a:latin typeface="TS Qamus Bold"/>
                <a:ea typeface="TS Qamus Bold"/>
                <a:cs typeface="TS Qamus Bold"/>
                <a:sym typeface="TS Qamus Bold"/>
              </a:rPr>
              <a:t>à recevoir</a:t>
            </a:r>
          </a:p>
          <a:p>
            <a:pPr algn="ctr" marL="0" indent="0" lvl="0">
              <a:lnSpc>
                <a:spcPts val="4500"/>
              </a:lnSpc>
            </a:pPr>
            <a:r>
              <a:rPr lang="en-US" b="true" sz="3000">
                <a:solidFill>
                  <a:srgbClr val="000000"/>
                </a:solidFill>
                <a:latin typeface="TS Qamus Bold"/>
                <a:ea typeface="TS Qamus Bold"/>
                <a:cs typeface="TS Qamus Bold"/>
                <a:sym typeface="TS Qamus Bold"/>
              </a:rPr>
              <a:t>à construire</a:t>
            </a:r>
          </a:p>
        </p:txBody>
      </p:sp>
      <p:sp>
        <p:nvSpPr>
          <p:cNvPr name="TextBox 12" id="12"/>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grpSp>
        <p:nvGrpSpPr>
          <p:cNvPr name="Group 13" id="13"/>
          <p:cNvGrpSpPr/>
          <p:nvPr/>
        </p:nvGrpSpPr>
        <p:grpSpPr>
          <a:xfrm rot="0">
            <a:off x="16564121" y="8295897"/>
            <a:ext cx="221591" cy="221591"/>
            <a:chOff x="0" y="0"/>
            <a:chExt cx="6350000" cy="6350000"/>
          </a:xfrm>
        </p:grpSpPr>
        <p:sp>
          <p:nvSpPr>
            <p:cNvPr name="Freeform 14" id="1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E50"/>
            </a:solidFill>
          </p:spPr>
        </p:sp>
      </p:grpSp>
      <p:sp>
        <p:nvSpPr>
          <p:cNvPr name="TextBox 15" id="15"/>
          <p:cNvSpPr txBox="true"/>
          <p:nvPr/>
        </p:nvSpPr>
        <p:spPr>
          <a:xfrm rot="0">
            <a:off x="12079994" y="2526487"/>
            <a:ext cx="5179306" cy="6045200"/>
          </a:xfrm>
          <a:prstGeom prst="rect">
            <a:avLst/>
          </a:prstGeom>
        </p:spPr>
        <p:txBody>
          <a:bodyPr anchor="t" rtlCol="false" tIns="0" lIns="0" bIns="0" rIns="0">
            <a:spAutoFit/>
          </a:bodyPr>
          <a:lstStyle/>
          <a:p>
            <a:pPr algn="ctr" marL="0" indent="0" lvl="0">
              <a:lnSpc>
                <a:spcPts val="4419"/>
              </a:lnSpc>
            </a:pPr>
            <a:r>
              <a:rPr lang="en-US" b="true" sz="2599">
                <a:solidFill>
                  <a:srgbClr val="000000"/>
                </a:solidFill>
                <a:latin typeface="TS Qamus Bold"/>
                <a:ea typeface="TS Qamus Bold"/>
                <a:cs typeface="TS Qamus Bold"/>
                <a:sym typeface="TS Qamus Bold"/>
              </a:rPr>
              <a:t>Si Dieu ne bâtit la maison, en vain les bâtisseurs travaillent. Il est vain de vous lever tôt et de vous coucher tard, Dieu en donne autant à ceux qui lui sont chers pendant qu’ils dorment. Des fils, voilà le patrimoine que donne l’Eternel oui, des enfants sont une récompense. Ps 127</a:t>
            </a:r>
          </a:p>
        </p:txBody>
      </p:sp>
      <p:grpSp>
        <p:nvGrpSpPr>
          <p:cNvPr name="Group 16" id="16"/>
          <p:cNvGrpSpPr/>
          <p:nvPr/>
        </p:nvGrpSpPr>
        <p:grpSpPr>
          <a:xfrm rot="0">
            <a:off x="6276170" y="1767631"/>
            <a:ext cx="264674" cy="26467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2654114" y="4185216"/>
            <a:ext cx="3355881" cy="3223094"/>
          </a:xfrm>
          <a:custGeom>
            <a:avLst/>
            <a:gdLst/>
            <a:ahLst/>
            <a:cxnLst/>
            <a:rect r="r" b="b" t="t" l="l"/>
            <a:pathLst>
              <a:path h="3223094" w="3355881">
                <a:moveTo>
                  <a:pt x="0" y="0"/>
                </a:moveTo>
                <a:lnTo>
                  <a:pt x="3355881" y="0"/>
                </a:lnTo>
                <a:lnTo>
                  <a:pt x="3355881" y="3223094"/>
                </a:lnTo>
                <a:lnTo>
                  <a:pt x="0" y="3223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69017" y="3938318"/>
            <a:ext cx="3354902" cy="3354888"/>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t="0" r="-25046" b="0"/>
              </a:stretch>
            </a:blipFill>
          </p:spPr>
        </p:sp>
      </p:grpSp>
      <p:sp>
        <p:nvSpPr>
          <p:cNvPr name="Freeform 5" id="5"/>
          <p:cNvSpPr/>
          <p:nvPr/>
        </p:nvSpPr>
        <p:spPr>
          <a:xfrm flipH="false" flipV="false" rot="6260957">
            <a:off x="13346143" y="3622837"/>
            <a:ext cx="3596080" cy="4012037"/>
          </a:xfrm>
          <a:custGeom>
            <a:avLst/>
            <a:gdLst/>
            <a:ahLst/>
            <a:cxnLst/>
            <a:rect r="r" b="b" t="t" l="l"/>
            <a:pathLst>
              <a:path h="4012037" w="3596080">
                <a:moveTo>
                  <a:pt x="0" y="0"/>
                </a:moveTo>
                <a:lnTo>
                  <a:pt x="3596080" y="0"/>
                </a:lnTo>
                <a:lnTo>
                  <a:pt x="3596080" y="4012037"/>
                </a:lnTo>
                <a:lnTo>
                  <a:pt x="0" y="40120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663233">
            <a:off x="7637452" y="4167478"/>
            <a:ext cx="3706845" cy="3610802"/>
          </a:xfrm>
          <a:custGeom>
            <a:avLst/>
            <a:gdLst/>
            <a:ahLst/>
            <a:cxnLst/>
            <a:rect r="r" b="b" t="t" l="l"/>
            <a:pathLst>
              <a:path h="3610802" w="3706845">
                <a:moveTo>
                  <a:pt x="0" y="0"/>
                </a:moveTo>
                <a:lnTo>
                  <a:pt x="3706845" y="0"/>
                </a:lnTo>
                <a:lnTo>
                  <a:pt x="3706845" y="3610803"/>
                </a:lnTo>
                <a:lnTo>
                  <a:pt x="0" y="36108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7466549" y="3938318"/>
            <a:ext cx="3354902" cy="3354888"/>
            <a:chOff x="0" y="0"/>
            <a:chExt cx="6350000" cy="6349975"/>
          </a:xfrm>
        </p:grpSpPr>
        <p:sp>
          <p:nvSpPr>
            <p:cNvPr name="Freeform 8" id="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9"/>
              <a:stretch>
                <a:fillRect l="-25136" t="0" r="-25136" b="0"/>
              </a:stretch>
            </a:blipFill>
          </p:spPr>
        </p:sp>
      </p:grpSp>
      <p:grpSp>
        <p:nvGrpSpPr>
          <p:cNvPr name="Group 9" id="9"/>
          <p:cNvGrpSpPr/>
          <p:nvPr/>
        </p:nvGrpSpPr>
        <p:grpSpPr>
          <a:xfrm rot="0">
            <a:off x="12971754" y="3938318"/>
            <a:ext cx="3354902" cy="3354888"/>
            <a:chOff x="0" y="0"/>
            <a:chExt cx="6350000" cy="6349975"/>
          </a:xfrm>
        </p:grpSpPr>
        <p:sp>
          <p:nvSpPr>
            <p:cNvPr name="Freeform 10" id="10"/>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37579" t="0" r="-37579" b="0"/>
              </a:stretch>
            </a:blipFill>
          </p:spPr>
        </p:sp>
      </p:grpSp>
      <p:sp>
        <p:nvSpPr>
          <p:cNvPr name="AutoShape 11" id="11"/>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12" id="12"/>
          <p:cNvSpPr txBox="true"/>
          <p:nvPr/>
        </p:nvSpPr>
        <p:spPr>
          <a:xfrm rot="0">
            <a:off x="1028700" y="1442768"/>
            <a:ext cx="4981295"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a:t>
            </a:r>
          </a:p>
        </p:txBody>
      </p:sp>
      <p:sp>
        <p:nvSpPr>
          <p:cNvPr name="TextBox 13" id="13"/>
          <p:cNvSpPr txBox="true"/>
          <p:nvPr/>
        </p:nvSpPr>
        <p:spPr>
          <a:xfrm rot="0">
            <a:off x="2160961" y="7825668"/>
            <a:ext cx="2771015" cy="1095376"/>
          </a:xfrm>
          <a:prstGeom prst="rect">
            <a:avLst/>
          </a:prstGeom>
        </p:spPr>
        <p:txBody>
          <a:bodyPr anchor="t" rtlCol="false" tIns="0" lIns="0" bIns="0" rIns="0">
            <a:spAutoFit/>
          </a:bodyPr>
          <a:lstStyle/>
          <a:p>
            <a:pPr algn="ctr">
              <a:lnSpc>
                <a:spcPts val="4499"/>
              </a:lnSpc>
            </a:pPr>
            <a:r>
              <a:rPr lang="en-US" sz="2999" b="true">
                <a:solidFill>
                  <a:srgbClr val="000000"/>
                </a:solidFill>
                <a:latin typeface="TS Qamus Bold"/>
                <a:ea typeface="TS Qamus Bold"/>
                <a:cs typeface="TS Qamus Bold"/>
                <a:sym typeface="TS Qamus Bold"/>
              </a:rPr>
              <a:t>à proclamer</a:t>
            </a:r>
          </a:p>
          <a:p>
            <a:pPr algn="ctr" marL="0" indent="0" lvl="0">
              <a:lnSpc>
                <a:spcPts val="4499"/>
              </a:lnSpc>
            </a:pPr>
            <a:r>
              <a:rPr lang="en-US" b="true" sz="2999">
                <a:solidFill>
                  <a:srgbClr val="000000"/>
                </a:solidFill>
                <a:latin typeface="TS Qamus Bold"/>
                <a:ea typeface="TS Qamus Bold"/>
                <a:cs typeface="TS Qamus Bold"/>
                <a:sym typeface="TS Qamus Bold"/>
              </a:rPr>
              <a:t>à souhait</a:t>
            </a:r>
          </a:p>
        </p:txBody>
      </p:sp>
      <p:sp>
        <p:nvSpPr>
          <p:cNvPr name="TextBox 14" id="14"/>
          <p:cNvSpPr txBox="true"/>
          <p:nvPr/>
        </p:nvSpPr>
        <p:spPr>
          <a:xfrm rot="0">
            <a:off x="8050436" y="7873293"/>
            <a:ext cx="2771015" cy="1028700"/>
          </a:xfrm>
          <a:prstGeom prst="rect">
            <a:avLst/>
          </a:prstGeom>
        </p:spPr>
        <p:txBody>
          <a:bodyPr anchor="t" rtlCol="false" tIns="0" lIns="0" bIns="0" rIns="0">
            <a:spAutoFit/>
          </a:bodyPr>
          <a:lstStyle/>
          <a:p>
            <a:pPr algn="ctr">
              <a:lnSpc>
                <a:spcPts val="3900"/>
              </a:lnSpc>
            </a:pPr>
            <a:r>
              <a:rPr lang="en-US" sz="3000" b="true">
                <a:solidFill>
                  <a:srgbClr val="000000"/>
                </a:solidFill>
                <a:latin typeface="TS Qamus Bold"/>
                <a:ea typeface="TS Qamus Bold"/>
                <a:cs typeface="TS Qamus Bold"/>
                <a:sym typeface="TS Qamus Bold"/>
              </a:rPr>
              <a:t>à recevoir</a:t>
            </a:r>
          </a:p>
          <a:p>
            <a:pPr algn="ctr" marL="0" indent="0" lvl="0">
              <a:lnSpc>
                <a:spcPts val="4500"/>
              </a:lnSpc>
            </a:pPr>
            <a:r>
              <a:rPr lang="en-US" b="true" sz="3000">
                <a:solidFill>
                  <a:srgbClr val="000000"/>
                </a:solidFill>
                <a:latin typeface="TS Qamus Bold"/>
                <a:ea typeface="TS Qamus Bold"/>
                <a:cs typeface="TS Qamus Bold"/>
                <a:sym typeface="TS Qamus Bold"/>
              </a:rPr>
              <a:t>à construire</a:t>
            </a:r>
          </a:p>
        </p:txBody>
      </p:sp>
      <p:sp>
        <p:nvSpPr>
          <p:cNvPr name="TextBox 15" id="15"/>
          <p:cNvSpPr txBox="true"/>
          <p:nvPr/>
        </p:nvSpPr>
        <p:spPr>
          <a:xfrm rot="0">
            <a:off x="12971754" y="7816143"/>
            <a:ext cx="3703659" cy="1123950"/>
          </a:xfrm>
          <a:prstGeom prst="rect">
            <a:avLst/>
          </a:prstGeom>
        </p:spPr>
        <p:txBody>
          <a:bodyPr anchor="t" rtlCol="false" tIns="0" lIns="0" bIns="0" rIns="0">
            <a:spAutoFit/>
          </a:bodyPr>
          <a:lstStyle/>
          <a:p>
            <a:pPr algn="ctr">
              <a:lnSpc>
                <a:spcPts val="4500"/>
              </a:lnSpc>
            </a:pPr>
            <a:r>
              <a:rPr lang="en-US" sz="3000" b="true">
                <a:solidFill>
                  <a:srgbClr val="000000"/>
                </a:solidFill>
                <a:latin typeface="TS Qamus Bold"/>
                <a:ea typeface="TS Qamus Bold"/>
                <a:cs typeface="TS Qamus Bold"/>
                <a:sym typeface="TS Qamus Bold"/>
              </a:rPr>
              <a:t>signe de grâce</a:t>
            </a:r>
          </a:p>
          <a:p>
            <a:pPr algn="ctr" marL="0" indent="0" lvl="0">
              <a:lnSpc>
                <a:spcPts val="4500"/>
              </a:lnSpc>
            </a:pPr>
            <a:r>
              <a:rPr lang="en-US" b="true" sz="3000">
                <a:solidFill>
                  <a:srgbClr val="000000"/>
                </a:solidFill>
                <a:latin typeface="TS Qamus Bold"/>
                <a:ea typeface="TS Qamus Bold"/>
                <a:cs typeface="TS Qamus Bold"/>
                <a:sym typeface="TS Qamus Bold"/>
              </a:rPr>
              <a:t>et de salut</a:t>
            </a:r>
          </a:p>
        </p:txBody>
      </p:sp>
      <p:sp>
        <p:nvSpPr>
          <p:cNvPr name="TextBox 16" id="16"/>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grpSp>
        <p:nvGrpSpPr>
          <p:cNvPr name="Group 17" id="17"/>
          <p:cNvGrpSpPr/>
          <p:nvPr/>
        </p:nvGrpSpPr>
        <p:grpSpPr>
          <a:xfrm rot="0">
            <a:off x="6405342" y="1788153"/>
            <a:ext cx="223630" cy="22363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
        <p:nvSpPr>
          <p:cNvPr name="TextBox 20" id="20"/>
          <p:cNvSpPr txBox="true"/>
          <p:nvPr/>
        </p:nvSpPr>
        <p:spPr>
          <a:xfrm rot="0">
            <a:off x="2160961" y="2461943"/>
            <a:ext cx="15633886" cy="533401"/>
          </a:xfrm>
          <a:prstGeom prst="rect">
            <a:avLst/>
          </a:prstGeom>
        </p:spPr>
        <p:txBody>
          <a:bodyPr anchor="t" rtlCol="false" tIns="0" lIns="0" bIns="0" rIns="0">
            <a:spAutoFit/>
          </a:bodyPr>
          <a:lstStyle/>
          <a:p>
            <a:pPr algn="ctr">
              <a:lnSpc>
                <a:spcPts val="4499"/>
              </a:lnSpc>
              <a:spcBef>
                <a:spcPct val="0"/>
              </a:spcBef>
            </a:pPr>
            <a:r>
              <a:rPr lang="en-US" b="true" sz="2999">
                <a:solidFill>
                  <a:srgbClr val="6B6E50"/>
                </a:solidFill>
                <a:latin typeface="TS Qamus Bold"/>
                <a:ea typeface="TS Qamus Bold"/>
                <a:cs typeface="TS Qamus Bold"/>
                <a:sym typeface="TS Qamus Bold"/>
              </a:rPr>
              <a:t>Du labeur de tes mains tu te nourriras, bien pour toi et bonheur pour toi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AutoShape 2" id="2"/>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3" id="3"/>
          <p:cNvSpPr txBox="true"/>
          <p:nvPr/>
        </p:nvSpPr>
        <p:spPr>
          <a:xfrm rot="0">
            <a:off x="1028700" y="1442768"/>
            <a:ext cx="8115300"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 familial</a:t>
            </a:r>
          </a:p>
        </p:txBody>
      </p:sp>
      <p:sp>
        <p:nvSpPr>
          <p:cNvPr name="TextBox 4" id="4"/>
          <p:cNvSpPr txBox="true"/>
          <p:nvPr/>
        </p:nvSpPr>
        <p:spPr>
          <a:xfrm rot="0">
            <a:off x="3360686" y="2852468"/>
            <a:ext cx="13190027" cy="3020697"/>
          </a:xfrm>
          <a:prstGeom prst="rect">
            <a:avLst/>
          </a:prstGeom>
        </p:spPr>
        <p:txBody>
          <a:bodyPr anchor="t" rtlCol="false" tIns="0" lIns="0" bIns="0" rIns="0">
            <a:spAutoFit/>
          </a:bodyPr>
          <a:lstStyle/>
          <a:p>
            <a:pPr algn="ctr">
              <a:lnSpc>
                <a:spcPts val="6079"/>
              </a:lnSpc>
            </a:pPr>
            <a:r>
              <a:rPr lang="en-US" sz="3199" b="true">
                <a:solidFill>
                  <a:srgbClr val="000000"/>
                </a:solidFill>
                <a:latin typeface="TS Qamus Bold"/>
                <a:ea typeface="TS Qamus Bold"/>
                <a:cs typeface="TS Qamus Bold"/>
                <a:sym typeface="TS Qamus Bold"/>
              </a:rPr>
              <a:t>Ton épouse : une vigne fructueuse au cœur de ta maison. </a:t>
            </a:r>
          </a:p>
          <a:p>
            <a:pPr algn="ctr">
              <a:lnSpc>
                <a:spcPts val="6079"/>
              </a:lnSpc>
            </a:pPr>
            <a:r>
              <a:rPr lang="en-US" sz="3199" b="true">
                <a:solidFill>
                  <a:srgbClr val="000000"/>
                </a:solidFill>
                <a:latin typeface="TS Qamus Bold"/>
                <a:ea typeface="TS Qamus Bold"/>
                <a:cs typeface="TS Qamus Bold"/>
                <a:sym typeface="TS Qamus Bold"/>
              </a:rPr>
              <a:t>Tes fils : des plants d'olivier à l‘entour de la table .</a:t>
            </a:r>
          </a:p>
          <a:p>
            <a:pPr algn="ctr">
              <a:lnSpc>
                <a:spcPts val="6079"/>
              </a:lnSpc>
            </a:pPr>
            <a:r>
              <a:rPr lang="en-US" sz="3199" b="true">
                <a:solidFill>
                  <a:srgbClr val="000000"/>
                </a:solidFill>
                <a:latin typeface="TS Qamus Bold"/>
                <a:ea typeface="TS Qamus Bold"/>
                <a:cs typeface="TS Qamus Bold"/>
                <a:sym typeface="TS Qamus Bold"/>
              </a:rPr>
              <a:t>Voilà de quels biens sera béni l'homme qui craint l'Éternel .</a:t>
            </a:r>
          </a:p>
          <a:p>
            <a:pPr algn="ctr" marL="0" indent="0" lvl="0">
              <a:lnSpc>
                <a:spcPts val="6079"/>
              </a:lnSpc>
            </a:pPr>
          </a:p>
        </p:txBody>
      </p:sp>
      <p:sp>
        <p:nvSpPr>
          <p:cNvPr name="TextBox 5" id="5"/>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Freeform 6" id="6"/>
          <p:cNvSpPr/>
          <p:nvPr/>
        </p:nvSpPr>
        <p:spPr>
          <a:xfrm flipH="false" flipV="false" rot="-5650611">
            <a:off x="13527237" y="5683659"/>
            <a:ext cx="6516949" cy="6932925"/>
          </a:xfrm>
          <a:custGeom>
            <a:avLst/>
            <a:gdLst/>
            <a:ahLst/>
            <a:cxnLst/>
            <a:rect r="r" b="b" t="t" l="l"/>
            <a:pathLst>
              <a:path h="6932925" w="6516949">
                <a:moveTo>
                  <a:pt x="0" y="0"/>
                </a:moveTo>
                <a:lnTo>
                  <a:pt x="6516950" y="0"/>
                </a:lnTo>
                <a:lnTo>
                  <a:pt x="6516950" y="6932925"/>
                </a:lnTo>
                <a:lnTo>
                  <a:pt x="0" y="69329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358536" y="7430167"/>
            <a:ext cx="5192177" cy="4114800"/>
          </a:xfrm>
          <a:custGeom>
            <a:avLst/>
            <a:gdLst/>
            <a:ahLst/>
            <a:cxnLst/>
            <a:rect r="r" b="b" t="t" l="l"/>
            <a:pathLst>
              <a:path h="4114800" w="5192177">
                <a:moveTo>
                  <a:pt x="0" y="0"/>
                </a:moveTo>
                <a:lnTo>
                  <a:pt x="5192177" y="0"/>
                </a:lnTo>
                <a:lnTo>
                  <a:pt x="51921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9451807" y="1767631"/>
            <a:ext cx="264674" cy="26467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0" id="10"/>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14132220" y="6482289"/>
            <a:ext cx="3354902" cy="3354888"/>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136" t="0" r="-25136" b="0"/>
              </a:stretch>
            </a:blipFill>
          </p:spPr>
        </p:sp>
      </p:grpSp>
      <p:sp>
        <p:nvSpPr>
          <p:cNvPr name="Freeform 13" id="13"/>
          <p:cNvSpPr/>
          <p:nvPr/>
        </p:nvSpPr>
        <p:spPr>
          <a:xfrm flipH="false" flipV="false" rot="663233">
            <a:off x="9895912" y="8481599"/>
            <a:ext cx="3706845" cy="3610802"/>
          </a:xfrm>
          <a:custGeom>
            <a:avLst/>
            <a:gdLst/>
            <a:ahLst/>
            <a:cxnLst/>
            <a:rect r="r" b="b" t="t" l="l"/>
            <a:pathLst>
              <a:path h="3610802" w="3706845">
                <a:moveTo>
                  <a:pt x="0" y="0"/>
                </a:moveTo>
                <a:lnTo>
                  <a:pt x="3706845" y="0"/>
                </a:lnTo>
                <a:lnTo>
                  <a:pt x="3706845" y="3610802"/>
                </a:lnTo>
                <a:lnTo>
                  <a:pt x="0" y="36108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AutoShape 2" id="2"/>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3" id="3"/>
          <p:cNvSpPr txBox="true"/>
          <p:nvPr/>
        </p:nvSpPr>
        <p:spPr>
          <a:xfrm rot="0">
            <a:off x="1028700" y="1442768"/>
            <a:ext cx="8115300"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 familial</a:t>
            </a:r>
          </a:p>
        </p:txBody>
      </p:sp>
      <p:sp>
        <p:nvSpPr>
          <p:cNvPr name="TextBox 4" id="4"/>
          <p:cNvSpPr txBox="true"/>
          <p:nvPr/>
        </p:nvSpPr>
        <p:spPr>
          <a:xfrm rot="0">
            <a:off x="3360686" y="2852468"/>
            <a:ext cx="13190027" cy="3020697"/>
          </a:xfrm>
          <a:prstGeom prst="rect">
            <a:avLst/>
          </a:prstGeom>
        </p:spPr>
        <p:txBody>
          <a:bodyPr anchor="t" rtlCol="false" tIns="0" lIns="0" bIns="0" rIns="0">
            <a:spAutoFit/>
          </a:bodyPr>
          <a:lstStyle/>
          <a:p>
            <a:pPr algn="ctr">
              <a:lnSpc>
                <a:spcPts val="6079"/>
              </a:lnSpc>
            </a:pPr>
            <a:r>
              <a:rPr lang="en-US" sz="3199" b="true">
                <a:solidFill>
                  <a:srgbClr val="000000"/>
                </a:solidFill>
                <a:latin typeface="TS Qamus Bold"/>
                <a:ea typeface="TS Qamus Bold"/>
                <a:cs typeface="TS Qamus Bold"/>
                <a:sym typeface="TS Qamus Bold"/>
              </a:rPr>
              <a:t>Ton épouse : une vigne fructueuse au cœur de ta maison. </a:t>
            </a:r>
          </a:p>
          <a:p>
            <a:pPr algn="ctr">
              <a:lnSpc>
                <a:spcPts val="6079"/>
              </a:lnSpc>
            </a:pPr>
            <a:r>
              <a:rPr lang="en-US" sz="3199" b="true">
                <a:solidFill>
                  <a:srgbClr val="000000"/>
                </a:solidFill>
                <a:latin typeface="TS Qamus Bold"/>
                <a:ea typeface="TS Qamus Bold"/>
                <a:cs typeface="TS Qamus Bold"/>
                <a:sym typeface="TS Qamus Bold"/>
              </a:rPr>
              <a:t>Tes fils : des plants d'olivier à l‘entour de la table .</a:t>
            </a:r>
          </a:p>
          <a:p>
            <a:pPr algn="ctr">
              <a:lnSpc>
                <a:spcPts val="6079"/>
              </a:lnSpc>
            </a:pPr>
            <a:r>
              <a:rPr lang="en-US" sz="3199" b="true">
                <a:solidFill>
                  <a:srgbClr val="000000"/>
                </a:solidFill>
                <a:latin typeface="TS Qamus Bold"/>
                <a:ea typeface="TS Qamus Bold"/>
                <a:cs typeface="TS Qamus Bold"/>
                <a:sym typeface="TS Qamus Bold"/>
              </a:rPr>
              <a:t>Voilà de quels biens sera béni l'homme qui craint l'Éternel .</a:t>
            </a:r>
          </a:p>
          <a:p>
            <a:pPr algn="ctr" marL="0" indent="0" lvl="0">
              <a:lnSpc>
                <a:spcPts val="6079"/>
              </a:lnSpc>
            </a:pPr>
          </a:p>
        </p:txBody>
      </p:sp>
      <p:sp>
        <p:nvSpPr>
          <p:cNvPr name="TextBox 5" id="5"/>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Freeform 6" id="6"/>
          <p:cNvSpPr/>
          <p:nvPr/>
        </p:nvSpPr>
        <p:spPr>
          <a:xfrm flipH="false" flipV="false" rot="-5650611">
            <a:off x="13527237" y="5683659"/>
            <a:ext cx="6516949" cy="6932925"/>
          </a:xfrm>
          <a:custGeom>
            <a:avLst/>
            <a:gdLst/>
            <a:ahLst/>
            <a:cxnLst/>
            <a:rect r="r" b="b" t="t" l="l"/>
            <a:pathLst>
              <a:path h="6932925" w="6516949">
                <a:moveTo>
                  <a:pt x="0" y="0"/>
                </a:moveTo>
                <a:lnTo>
                  <a:pt x="6516950" y="0"/>
                </a:lnTo>
                <a:lnTo>
                  <a:pt x="6516950" y="6932925"/>
                </a:lnTo>
                <a:lnTo>
                  <a:pt x="0" y="69329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358536" y="7430167"/>
            <a:ext cx="5192177" cy="4114800"/>
          </a:xfrm>
          <a:custGeom>
            <a:avLst/>
            <a:gdLst/>
            <a:ahLst/>
            <a:cxnLst/>
            <a:rect r="r" b="b" t="t" l="l"/>
            <a:pathLst>
              <a:path h="4114800" w="5192177">
                <a:moveTo>
                  <a:pt x="0" y="0"/>
                </a:moveTo>
                <a:lnTo>
                  <a:pt x="5192177" y="0"/>
                </a:lnTo>
                <a:lnTo>
                  <a:pt x="51921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9451807" y="1767631"/>
            <a:ext cx="264674" cy="26467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0" id="10"/>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14132220" y="6482289"/>
            <a:ext cx="3354902" cy="3354888"/>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136" t="0" r="-25136" b="0"/>
              </a:stretch>
            </a:blipFill>
          </p:spPr>
        </p:sp>
      </p:grpSp>
      <p:sp>
        <p:nvSpPr>
          <p:cNvPr name="Freeform 13" id="13"/>
          <p:cNvSpPr/>
          <p:nvPr/>
        </p:nvSpPr>
        <p:spPr>
          <a:xfrm flipH="false" flipV="false" rot="663233">
            <a:off x="9895912" y="8481599"/>
            <a:ext cx="3706845" cy="3610802"/>
          </a:xfrm>
          <a:custGeom>
            <a:avLst/>
            <a:gdLst/>
            <a:ahLst/>
            <a:cxnLst/>
            <a:rect r="r" b="b" t="t" l="l"/>
            <a:pathLst>
              <a:path h="3610802" w="3706845">
                <a:moveTo>
                  <a:pt x="0" y="0"/>
                </a:moveTo>
                <a:lnTo>
                  <a:pt x="3706845" y="0"/>
                </a:lnTo>
                <a:lnTo>
                  <a:pt x="3706845" y="3610802"/>
                </a:lnTo>
                <a:lnTo>
                  <a:pt x="0" y="36108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251586" y="5787440"/>
            <a:ext cx="11749335" cy="2219326"/>
          </a:xfrm>
          <a:prstGeom prst="rect">
            <a:avLst/>
          </a:prstGeom>
        </p:spPr>
        <p:txBody>
          <a:bodyPr anchor="t" rtlCol="false" tIns="0" lIns="0" bIns="0" rIns="0">
            <a:spAutoFit/>
          </a:bodyPr>
          <a:lstStyle/>
          <a:p>
            <a:pPr algn="ctr">
              <a:lnSpc>
                <a:spcPts val="4499"/>
              </a:lnSpc>
              <a:spcBef>
                <a:spcPct val="0"/>
              </a:spcBef>
            </a:pPr>
            <a:r>
              <a:rPr lang="en-US" b="true" sz="2999">
                <a:solidFill>
                  <a:srgbClr val="6B6E50"/>
                </a:solidFill>
                <a:latin typeface="TS Qamus Bold"/>
                <a:ea typeface="TS Qamus Bold"/>
                <a:cs typeface="TS Qamus Bold"/>
                <a:sym typeface="TS Qamus Bold"/>
              </a:rPr>
              <a:t>La richesse de la famille se mesure moins à ce qui meuble la maison qu’à celle qui la remplit de sa présence. La richesse de la famille se mesure moins à ce qui est sur la table qu’à ceux qui sont autour de la table.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6085308">
            <a:off x="12516357" y="2753601"/>
            <a:ext cx="5074166" cy="5046489"/>
          </a:xfrm>
          <a:custGeom>
            <a:avLst/>
            <a:gdLst/>
            <a:ahLst/>
            <a:cxnLst/>
            <a:rect r="r" b="b" t="t" l="l"/>
            <a:pathLst>
              <a:path h="5046489" w="5074166">
                <a:moveTo>
                  <a:pt x="0" y="0"/>
                </a:moveTo>
                <a:lnTo>
                  <a:pt x="5074166" y="0"/>
                </a:lnTo>
                <a:lnTo>
                  <a:pt x="5074166" y="5046489"/>
                </a:lnTo>
                <a:lnTo>
                  <a:pt x="0" y="50464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Freeform 4" id="4"/>
          <p:cNvSpPr/>
          <p:nvPr/>
        </p:nvSpPr>
        <p:spPr>
          <a:xfrm flipH="false" flipV="false" rot="8837369">
            <a:off x="12696784" y="4275633"/>
            <a:ext cx="9528796" cy="7432461"/>
          </a:xfrm>
          <a:custGeom>
            <a:avLst/>
            <a:gdLst/>
            <a:ahLst/>
            <a:cxnLst/>
            <a:rect r="r" b="b" t="t" l="l"/>
            <a:pathLst>
              <a:path h="7432461" w="9528796">
                <a:moveTo>
                  <a:pt x="0" y="0"/>
                </a:moveTo>
                <a:lnTo>
                  <a:pt x="9528796" y="0"/>
                </a:lnTo>
                <a:lnTo>
                  <a:pt x="9528796" y="7432461"/>
                </a:lnTo>
                <a:lnTo>
                  <a:pt x="0" y="74324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99716">
            <a:off x="10782780" y="7138081"/>
            <a:ext cx="7890723" cy="6297837"/>
          </a:xfrm>
          <a:custGeom>
            <a:avLst/>
            <a:gdLst/>
            <a:ahLst/>
            <a:cxnLst/>
            <a:rect r="r" b="b" t="t" l="l"/>
            <a:pathLst>
              <a:path h="6297837" w="7890723">
                <a:moveTo>
                  <a:pt x="0" y="0"/>
                </a:moveTo>
                <a:lnTo>
                  <a:pt x="7890723" y="0"/>
                </a:lnTo>
                <a:lnTo>
                  <a:pt x="7890723" y="6297838"/>
                </a:lnTo>
                <a:lnTo>
                  <a:pt x="0" y="62978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736621" y="2707074"/>
            <a:ext cx="10750758" cy="6913245"/>
          </a:xfrm>
          <a:prstGeom prst="rect">
            <a:avLst/>
          </a:prstGeom>
        </p:spPr>
        <p:txBody>
          <a:bodyPr anchor="t" rtlCol="false" tIns="0" lIns="0" bIns="0" rIns="0">
            <a:spAutoFit/>
          </a:bodyPr>
          <a:lstStyle/>
          <a:p>
            <a:pPr algn="just" marL="0" indent="0" lvl="0">
              <a:lnSpc>
                <a:spcPts val="4200"/>
              </a:lnSpc>
              <a:spcBef>
                <a:spcPct val="0"/>
              </a:spcBef>
            </a:pPr>
            <a:r>
              <a:rPr lang="en-US" sz="2800">
                <a:solidFill>
                  <a:srgbClr val="000000"/>
                </a:solidFill>
                <a:latin typeface="Open Sans"/>
                <a:ea typeface="Open Sans"/>
                <a:cs typeface="Open Sans"/>
                <a:sym typeface="Open Sans"/>
              </a:rPr>
              <a:t>Dans les déserts desséchés de la postmodernité, une bénédiction peut ressembler à la découverte d’une nouvelle source d’eau. Ce serait merveilleux si nous pouvions redécouvrir notre capacité de nous bénir mutuellement. Je suis convaincu que chaque être humain peut bénir. Lorsqu’une bénédiction est prononcée, l’ambiance est transformée. Une dimension de plénitude provenant d’un environnement invisible de bonté bienveillante est alors déversée dans notre cœur. Par la lumière qu’elle dégage et la considération qu’elle exprime, la bénédiction illumine une personne et une situation d’une manière complètement nouvelle. Une fenêtre s’ouvre dans un mur aveugle. Un sentier s’éclaire dans l’épaisse obscurité. Comme une rosée matinale, la guérison se pose sur un cœur brisé.</a:t>
            </a:r>
          </a:p>
        </p:txBody>
      </p:sp>
      <p:grpSp>
        <p:nvGrpSpPr>
          <p:cNvPr name="Group 7" id="7"/>
          <p:cNvGrpSpPr/>
          <p:nvPr/>
        </p:nvGrpSpPr>
        <p:grpSpPr>
          <a:xfrm rot="0">
            <a:off x="8262908" y="1886491"/>
            <a:ext cx="264674" cy="26467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07C"/>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
        <p:nvSpPr>
          <p:cNvPr name="TextBox 10" id="10"/>
          <p:cNvSpPr txBox="true"/>
          <p:nvPr/>
        </p:nvSpPr>
        <p:spPr>
          <a:xfrm rot="0">
            <a:off x="1736621" y="1744504"/>
            <a:ext cx="6790961" cy="729623"/>
          </a:xfrm>
          <a:prstGeom prst="rect">
            <a:avLst/>
          </a:prstGeom>
        </p:spPr>
        <p:txBody>
          <a:bodyPr anchor="t" rtlCol="false" tIns="0" lIns="0" bIns="0" rIns="0">
            <a:spAutoFit/>
          </a:bodyPr>
          <a:lstStyle/>
          <a:p>
            <a:pPr algn="l" marL="0" indent="0" lvl="0">
              <a:lnSpc>
                <a:spcPts val="5280"/>
              </a:lnSpc>
            </a:pPr>
            <a:r>
              <a:rPr lang="en-US" b="true" sz="6000">
                <a:solidFill>
                  <a:srgbClr val="000000"/>
                </a:solidFill>
                <a:latin typeface="TS Qamus Bold"/>
                <a:ea typeface="TS Qamus Bold"/>
                <a:cs typeface="TS Qamus Bold"/>
                <a:sym typeface="TS Qamus Bold"/>
              </a:rPr>
              <a:t>Bénédiction</a:t>
            </a:r>
          </a:p>
        </p:txBody>
      </p:sp>
      <p:sp>
        <p:nvSpPr>
          <p:cNvPr name="TextBox 11" id="11"/>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TextBox 2" id="2"/>
          <p:cNvSpPr txBox="true"/>
          <p:nvPr/>
        </p:nvSpPr>
        <p:spPr>
          <a:xfrm rot="0">
            <a:off x="1028700" y="1932808"/>
            <a:ext cx="7406950" cy="981075"/>
          </a:xfrm>
          <a:prstGeom prst="rect">
            <a:avLst/>
          </a:prstGeom>
        </p:spPr>
        <p:txBody>
          <a:bodyPr anchor="t" rtlCol="false" tIns="0" lIns="0" bIns="0" rIns="0">
            <a:spAutoFit/>
          </a:bodyPr>
          <a:lstStyle/>
          <a:p>
            <a:pPr algn="l" marL="0" indent="0" lvl="0">
              <a:lnSpc>
                <a:spcPts val="7680"/>
              </a:lnSpc>
              <a:spcBef>
                <a:spcPct val="0"/>
              </a:spcBef>
            </a:pPr>
            <a:r>
              <a:rPr lang="en-US" b="true" sz="6400">
                <a:solidFill>
                  <a:srgbClr val="000000"/>
                </a:solidFill>
                <a:latin typeface="TS Qamus Bold"/>
                <a:ea typeface="TS Qamus Bold"/>
                <a:cs typeface="TS Qamus Bold"/>
                <a:sym typeface="TS Qamus Bold"/>
              </a:rPr>
              <a:t>Autour du texte </a:t>
            </a:r>
          </a:p>
        </p:txBody>
      </p:sp>
      <p:sp>
        <p:nvSpPr>
          <p:cNvPr name="AutoShape 3" id="3"/>
          <p:cNvSpPr/>
          <p:nvPr/>
        </p:nvSpPr>
        <p:spPr>
          <a:xfrm>
            <a:off x="1028700" y="1028700"/>
            <a:ext cx="14513590" cy="0"/>
          </a:xfrm>
          <a:prstGeom prst="line">
            <a:avLst/>
          </a:prstGeom>
          <a:ln cap="flat" w="38100">
            <a:solidFill>
              <a:srgbClr val="000000"/>
            </a:solidFill>
            <a:prstDash val="solid"/>
            <a:headEnd type="none" len="sm" w="sm"/>
            <a:tailEnd type="none" len="sm" w="sm"/>
          </a:ln>
        </p:spPr>
      </p:sp>
      <p:grpSp>
        <p:nvGrpSpPr>
          <p:cNvPr name="Group 4" id="4"/>
          <p:cNvGrpSpPr/>
          <p:nvPr/>
        </p:nvGrpSpPr>
        <p:grpSpPr>
          <a:xfrm rot="0">
            <a:off x="8015450" y="2295770"/>
            <a:ext cx="264674" cy="26467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07C"/>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
        <p:nvSpPr>
          <p:cNvPr name="Freeform 7" id="7"/>
          <p:cNvSpPr/>
          <p:nvPr/>
        </p:nvSpPr>
        <p:spPr>
          <a:xfrm flipH="false" flipV="false" rot="4406544">
            <a:off x="1860664" y="7245576"/>
            <a:ext cx="5187039" cy="4875817"/>
          </a:xfrm>
          <a:custGeom>
            <a:avLst/>
            <a:gdLst/>
            <a:ahLst/>
            <a:cxnLst/>
            <a:rect r="r" b="b" t="t" l="l"/>
            <a:pathLst>
              <a:path h="4875817" w="5187039">
                <a:moveTo>
                  <a:pt x="0" y="0"/>
                </a:moveTo>
                <a:lnTo>
                  <a:pt x="5187039" y="0"/>
                </a:lnTo>
                <a:lnTo>
                  <a:pt x="5187039" y="4875817"/>
                </a:lnTo>
                <a:lnTo>
                  <a:pt x="0" y="4875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Freeform 9" id="9"/>
          <p:cNvSpPr/>
          <p:nvPr/>
        </p:nvSpPr>
        <p:spPr>
          <a:xfrm flipH="false" flipV="false" rot="-599716">
            <a:off x="-1131288" y="6057873"/>
            <a:ext cx="7890723" cy="6297837"/>
          </a:xfrm>
          <a:custGeom>
            <a:avLst/>
            <a:gdLst/>
            <a:ahLst/>
            <a:cxnLst/>
            <a:rect r="r" b="b" t="t" l="l"/>
            <a:pathLst>
              <a:path h="6297837" w="7890723">
                <a:moveTo>
                  <a:pt x="0" y="0"/>
                </a:moveTo>
                <a:lnTo>
                  <a:pt x="7890723" y="0"/>
                </a:lnTo>
                <a:lnTo>
                  <a:pt x="7890723" y="6297838"/>
                </a:lnTo>
                <a:lnTo>
                  <a:pt x="0" y="6297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grpSp>
        <p:nvGrpSpPr>
          <p:cNvPr name="Group 2" id="2"/>
          <p:cNvGrpSpPr/>
          <p:nvPr/>
        </p:nvGrpSpPr>
        <p:grpSpPr>
          <a:xfrm rot="0">
            <a:off x="7826143" y="3968809"/>
            <a:ext cx="565310" cy="56531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E50"/>
            </a:solidFill>
          </p:spPr>
        </p:sp>
      </p:grpSp>
      <p:sp>
        <p:nvSpPr>
          <p:cNvPr name="TextBox 4" id="4"/>
          <p:cNvSpPr txBox="true"/>
          <p:nvPr/>
        </p:nvSpPr>
        <p:spPr>
          <a:xfrm rot="0">
            <a:off x="7246101" y="3462556"/>
            <a:ext cx="1160084" cy="1445834"/>
          </a:xfrm>
          <a:prstGeom prst="rect">
            <a:avLst/>
          </a:prstGeom>
        </p:spPr>
        <p:txBody>
          <a:bodyPr anchor="t" rtlCol="false" tIns="0" lIns="0" bIns="0" rIns="0">
            <a:spAutoFit/>
          </a:bodyPr>
          <a:lstStyle/>
          <a:p>
            <a:pPr algn="ctr">
              <a:lnSpc>
                <a:spcPts val="12026"/>
              </a:lnSpc>
            </a:pPr>
            <a:r>
              <a:rPr lang="en-US" b="true" sz="7659">
                <a:solidFill>
                  <a:srgbClr val="000000"/>
                </a:solidFill>
                <a:latin typeface="TS Qamus Bold"/>
                <a:ea typeface="TS Qamus Bold"/>
                <a:cs typeface="TS Qamus Bold"/>
                <a:sym typeface="TS Qamus Bold"/>
              </a:rPr>
              <a:t>1</a:t>
            </a:r>
          </a:p>
        </p:txBody>
      </p:sp>
      <p:sp>
        <p:nvSpPr>
          <p:cNvPr name="TextBox 5" id="5"/>
          <p:cNvSpPr txBox="true"/>
          <p:nvPr/>
        </p:nvSpPr>
        <p:spPr>
          <a:xfrm rot="0">
            <a:off x="1028700" y="1932808"/>
            <a:ext cx="7406950" cy="981075"/>
          </a:xfrm>
          <a:prstGeom prst="rect">
            <a:avLst/>
          </a:prstGeom>
        </p:spPr>
        <p:txBody>
          <a:bodyPr anchor="t" rtlCol="false" tIns="0" lIns="0" bIns="0" rIns="0">
            <a:spAutoFit/>
          </a:bodyPr>
          <a:lstStyle/>
          <a:p>
            <a:pPr algn="l" marL="0" indent="0" lvl="0">
              <a:lnSpc>
                <a:spcPts val="7680"/>
              </a:lnSpc>
              <a:spcBef>
                <a:spcPct val="0"/>
              </a:spcBef>
            </a:pPr>
            <a:r>
              <a:rPr lang="en-US" b="true" sz="6400">
                <a:solidFill>
                  <a:srgbClr val="000000"/>
                </a:solidFill>
                <a:latin typeface="TS Qamus Bold"/>
                <a:ea typeface="TS Qamus Bold"/>
                <a:cs typeface="TS Qamus Bold"/>
                <a:sym typeface="TS Qamus Bold"/>
              </a:rPr>
              <a:t>Autour du texte </a:t>
            </a:r>
          </a:p>
        </p:txBody>
      </p:sp>
      <p:sp>
        <p:nvSpPr>
          <p:cNvPr name="AutoShape 6" id="6"/>
          <p:cNvSpPr/>
          <p:nvPr/>
        </p:nvSpPr>
        <p:spPr>
          <a:xfrm>
            <a:off x="1028700" y="1028700"/>
            <a:ext cx="14513590" cy="0"/>
          </a:xfrm>
          <a:prstGeom prst="line">
            <a:avLst/>
          </a:prstGeom>
          <a:ln cap="flat" w="38100">
            <a:solidFill>
              <a:srgbClr val="000000"/>
            </a:solidFill>
            <a:prstDash val="solid"/>
            <a:headEnd type="none" len="sm" w="sm"/>
            <a:tailEnd type="none" len="sm" w="sm"/>
          </a:ln>
        </p:spPr>
      </p:sp>
      <p:grpSp>
        <p:nvGrpSpPr>
          <p:cNvPr name="Group 7" id="7"/>
          <p:cNvGrpSpPr/>
          <p:nvPr/>
        </p:nvGrpSpPr>
        <p:grpSpPr>
          <a:xfrm rot="0">
            <a:off x="8015450" y="2295770"/>
            <a:ext cx="264674" cy="26467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07C"/>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
        <p:nvSpPr>
          <p:cNvPr name="Freeform 10" id="10"/>
          <p:cNvSpPr/>
          <p:nvPr/>
        </p:nvSpPr>
        <p:spPr>
          <a:xfrm flipH="false" flipV="false" rot="4406544">
            <a:off x="1860664" y="7245576"/>
            <a:ext cx="5187039" cy="4875817"/>
          </a:xfrm>
          <a:custGeom>
            <a:avLst/>
            <a:gdLst/>
            <a:ahLst/>
            <a:cxnLst/>
            <a:rect r="r" b="b" t="t" l="l"/>
            <a:pathLst>
              <a:path h="4875817" w="5187039">
                <a:moveTo>
                  <a:pt x="0" y="0"/>
                </a:moveTo>
                <a:lnTo>
                  <a:pt x="5187039" y="0"/>
                </a:lnTo>
                <a:lnTo>
                  <a:pt x="5187039" y="4875817"/>
                </a:lnTo>
                <a:lnTo>
                  <a:pt x="0" y="4875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0462190" y="3831144"/>
            <a:ext cx="6085845" cy="815975"/>
          </a:xfrm>
          <a:prstGeom prst="rect">
            <a:avLst/>
          </a:prstGeom>
        </p:spPr>
        <p:txBody>
          <a:bodyPr anchor="t" rtlCol="false" tIns="0" lIns="0" bIns="0" rIns="0">
            <a:spAutoFit/>
          </a:bodyPr>
          <a:lstStyle/>
          <a:p>
            <a:pPr algn="l">
              <a:lnSpc>
                <a:spcPts val="7000"/>
              </a:lnSpc>
            </a:pPr>
            <a:r>
              <a:rPr lang="en-US" sz="3500">
                <a:solidFill>
                  <a:srgbClr val="000000"/>
                </a:solidFill>
                <a:latin typeface="TS Qamus"/>
                <a:ea typeface="TS Qamus"/>
                <a:cs typeface="TS Qamus"/>
                <a:sym typeface="TS Qamus"/>
              </a:rPr>
              <a:t>Prière de bénédiction</a:t>
            </a:r>
          </a:p>
        </p:txBody>
      </p:sp>
      <p:sp>
        <p:nvSpPr>
          <p:cNvPr name="TextBox 12" id="12"/>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Freeform 13" id="13"/>
          <p:cNvSpPr/>
          <p:nvPr/>
        </p:nvSpPr>
        <p:spPr>
          <a:xfrm flipH="false" flipV="false" rot="-599716">
            <a:off x="-1131288" y="6057873"/>
            <a:ext cx="7890723" cy="6297837"/>
          </a:xfrm>
          <a:custGeom>
            <a:avLst/>
            <a:gdLst/>
            <a:ahLst/>
            <a:cxnLst/>
            <a:rect r="r" b="b" t="t" l="l"/>
            <a:pathLst>
              <a:path h="6297837" w="7890723">
                <a:moveTo>
                  <a:pt x="0" y="0"/>
                </a:moveTo>
                <a:lnTo>
                  <a:pt x="7890723" y="0"/>
                </a:lnTo>
                <a:lnTo>
                  <a:pt x="7890723" y="6297838"/>
                </a:lnTo>
                <a:lnTo>
                  <a:pt x="0" y="6297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grpSp>
        <p:nvGrpSpPr>
          <p:cNvPr name="Group 2" id="2"/>
          <p:cNvGrpSpPr/>
          <p:nvPr/>
        </p:nvGrpSpPr>
        <p:grpSpPr>
          <a:xfrm rot="0">
            <a:off x="7826143" y="3968809"/>
            <a:ext cx="565310" cy="56531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E50"/>
            </a:solidFill>
          </p:spPr>
        </p:sp>
      </p:grpSp>
      <p:sp>
        <p:nvSpPr>
          <p:cNvPr name="TextBox 4" id="4"/>
          <p:cNvSpPr txBox="true"/>
          <p:nvPr/>
        </p:nvSpPr>
        <p:spPr>
          <a:xfrm rot="0">
            <a:off x="7246101" y="3462556"/>
            <a:ext cx="1160084" cy="1445834"/>
          </a:xfrm>
          <a:prstGeom prst="rect">
            <a:avLst/>
          </a:prstGeom>
        </p:spPr>
        <p:txBody>
          <a:bodyPr anchor="t" rtlCol="false" tIns="0" lIns="0" bIns="0" rIns="0">
            <a:spAutoFit/>
          </a:bodyPr>
          <a:lstStyle/>
          <a:p>
            <a:pPr algn="ctr">
              <a:lnSpc>
                <a:spcPts val="12026"/>
              </a:lnSpc>
            </a:pPr>
            <a:r>
              <a:rPr lang="en-US" b="true" sz="7659">
                <a:solidFill>
                  <a:srgbClr val="000000"/>
                </a:solidFill>
                <a:latin typeface="TS Qamus Bold"/>
                <a:ea typeface="TS Qamus Bold"/>
                <a:cs typeface="TS Qamus Bold"/>
                <a:sym typeface="TS Qamus Bold"/>
              </a:rPr>
              <a:t>1</a:t>
            </a:r>
          </a:p>
        </p:txBody>
      </p:sp>
      <p:sp>
        <p:nvSpPr>
          <p:cNvPr name="TextBox 5" id="5"/>
          <p:cNvSpPr txBox="true"/>
          <p:nvPr/>
        </p:nvSpPr>
        <p:spPr>
          <a:xfrm rot="0">
            <a:off x="1028700" y="1932808"/>
            <a:ext cx="7406950" cy="981075"/>
          </a:xfrm>
          <a:prstGeom prst="rect">
            <a:avLst/>
          </a:prstGeom>
        </p:spPr>
        <p:txBody>
          <a:bodyPr anchor="t" rtlCol="false" tIns="0" lIns="0" bIns="0" rIns="0">
            <a:spAutoFit/>
          </a:bodyPr>
          <a:lstStyle/>
          <a:p>
            <a:pPr algn="l" marL="0" indent="0" lvl="0">
              <a:lnSpc>
                <a:spcPts val="7680"/>
              </a:lnSpc>
              <a:spcBef>
                <a:spcPct val="0"/>
              </a:spcBef>
            </a:pPr>
            <a:r>
              <a:rPr lang="en-US" b="true" sz="6400">
                <a:solidFill>
                  <a:srgbClr val="000000"/>
                </a:solidFill>
                <a:latin typeface="TS Qamus Bold"/>
                <a:ea typeface="TS Qamus Bold"/>
                <a:cs typeface="TS Qamus Bold"/>
                <a:sym typeface="TS Qamus Bold"/>
              </a:rPr>
              <a:t>Autour du texte </a:t>
            </a:r>
          </a:p>
        </p:txBody>
      </p:sp>
      <p:sp>
        <p:nvSpPr>
          <p:cNvPr name="AutoShape 6" id="6"/>
          <p:cNvSpPr/>
          <p:nvPr/>
        </p:nvSpPr>
        <p:spPr>
          <a:xfrm>
            <a:off x="1028700" y="1028700"/>
            <a:ext cx="14513590" cy="0"/>
          </a:xfrm>
          <a:prstGeom prst="line">
            <a:avLst/>
          </a:prstGeom>
          <a:ln cap="flat" w="38100">
            <a:solidFill>
              <a:srgbClr val="000000"/>
            </a:solidFill>
            <a:prstDash val="solid"/>
            <a:headEnd type="none" len="sm" w="sm"/>
            <a:tailEnd type="none" len="sm" w="sm"/>
          </a:ln>
        </p:spPr>
      </p:sp>
      <p:grpSp>
        <p:nvGrpSpPr>
          <p:cNvPr name="Group 7" id="7"/>
          <p:cNvGrpSpPr/>
          <p:nvPr/>
        </p:nvGrpSpPr>
        <p:grpSpPr>
          <a:xfrm rot="0">
            <a:off x="8015450" y="2295770"/>
            <a:ext cx="264674" cy="26467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07C"/>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grpSp>
        <p:nvGrpSpPr>
          <p:cNvPr name="Group 10" id="10"/>
          <p:cNvGrpSpPr/>
          <p:nvPr/>
        </p:nvGrpSpPr>
        <p:grpSpPr>
          <a:xfrm rot="0">
            <a:off x="7826143" y="5009794"/>
            <a:ext cx="565310" cy="565310"/>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904C"/>
            </a:solidFill>
          </p:spPr>
        </p:sp>
      </p:grpSp>
      <p:sp>
        <p:nvSpPr>
          <p:cNvPr name="Freeform 12" id="12"/>
          <p:cNvSpPr/>
          <p:nvPr/>
        </p:nvSpPr>
        <p:spPr>
          <a:xfrm flipH="false" flipV="false" rot="4406544">
            <a:off x="1860664" y="7245576"/>
            <a:ext cx="5187039" cy="4875817"/>
          </a:xfrm>
          <a:custGeom>
            <a:avLst/>
            <a:gdLst/>
            <a:ahLst/>
            <a:cxnLst/>
            <a:rect r="r" b="b" t="t" l="l"/>
            <a:pathLst>
              <a:path h="4875817" w="5187039">
                <a:moveTo>
                  <a:pt x="0" y="0"/>
                </a:moveTo>
                <a:lnTo>
                  <a:pt x="5187039" y="0"/>
                </a:lnTo>
                <a:lnTo>
                  <a:pt x="5187039" y="4875817"/>
                </a:lnTo>
                <a:lnTo>
                  <a:pt x="0" y="4875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10462190" y="3831144"/>
            <a:ext cx="6085845" cy="815975"/>
          </a:xfrm>
          <a:prstGeom prst="rect">
            <a:avLst/>
          </a:prstGeom>
        </p:spPr>
        <p:txBody>
          <a:bodyPr anchor="t" rtlCol="false" tIns="0" lIns="0" bIns="0" rIns="0">
            <a:spAutoFit/>
          </a:bodyPr>
          <a:lstStyle/>
          <a:p>
            <a:pPr algn="l">
              <a:lnSpc>
                <a:spcPts val="7000"/>
              </a:lnSpc>
            </a:pPr>
            <a:r>
              <a:rPr lang="en-US" sz="3500">
                <a:solidFill>
                  <a:srgbClr val="000000"/>
                </a:solidFill>
                <a:latin typeface="TS Qamus"/>
                <a:ea typeface="TS Qamus"/>
                <a:cs typeface="TS Qamus"/>
                <a:sym typeface="TS Qamus"/>
              </a:rPr>
              <a:t>Prière de bénédiction</a:t>
            </a:r>
          </a:p>
        </p:txBody>
      </p:sp>
      <p:sp>
        <p:nvSpPr>
          <p:cNvPr name="TextBox 14" id="14"/>
          <p:cNvSpPr txBox="true"/>
          <p:nvPr/>
        </p:nvSpPr>
        <p:spPr>
          <a:xfrm rot="0">
            <a:off x="10462190" y="4870021"/>
            <a:ext cx="7045634" cy="815975"/>
          </a:xfrm>
          <a:prstGeom prst="rect">
            <a:avLst/>
          </a:prstGeom>
        </p:spPr>
        <p:txBody>
          <a:bodyPr anchor="t" rtlCol="false" tIns="0" lIns="0" bIns="0" rIns="0">
            <a:spAutoFit/>
          </a:bodyPr>
          <a:lstStyle/>
          <a:p>
            <a:pPr algn="l" marL="0" indent="0" lvl="1">
              <a:lnSpc>
                <a:spcPts val="7000"/>
              </a:lnSpc>
              <a:spcBef>
                <a:spcPct val="0"/>
              </a:spcBef>
            </a:pPr>
            <a:r>
              <a:rPr lang="en-US" sz="3500">
                <a:solidFill>
                  <a:srgbClr val="000000"/>
                </a:solidFill>
                <a:latin typeface="TS Qamus"/>
                <a:ea typeface="TS Qamus"/>
                <a:cs typeface="TS Qamus"/>
                <a:sym typeface="TS Qamus"/>
              </a:rPr>
              <a:t>Cantique des montées</a:t>
            </a:r>
          </a:p>
        </p:txBody>
      </p:sp>
      <p:sp>
        <p:nvSpPr>
          <p:cNvPr name="TextBox 15" id="15"/>
          <p:cNvSpPr txBox="true"/>
          <p:nvPr/>
        </p:nvSpPr>
        <p:spPr>
          <a:xfrm rot="0">
            <a:off x="7246101" y="4539947"/>
            <a:ext cx="1160084" cy="1445834"/>
          </a:xfrm>
          <a:prstGeom prst="rect">
            <a:avLst/>
          </a:prstGeom>
        </p:spPr>
        <p:txBody>
          <a:bodyPr anchor="t" rtlCol="false" tIns="0" lIns="0" bIns="0" rIns="0">
            <a:spAutoFit/>
          </a:bodyPr>
          <a:lstStyle/>
          <a:p>
            <a:pPr algn="ctr">
              <a:lnSpc>
                <a:spcPts val="12026"/>
              </a:lnSpc>
            </a:pPr>
            <a:r>
              <a:rPr lang="en-US" b="true" sz="7659">
                <a:solidFill>
                  <a:srgbClr val="000000"/>
                </a:solidFill>
                <a:latin typeface="TS Qamus Bold"/>
                <a:ea typeface="TS Qamus Bold"/>
                <a:cs typeface="TS Qamus Bold"/>
                <a:sym typeface="TS Qamus Bold"/>
              </a:rPr>
              <a:t>2</a:t>
            </a:r>
          </a:p>
        </p:txBody>
      </p:sp>
      <p:sp>
        <p:nvSpPr>
          <p:cNvPr name="TextBox 16" id="16"/>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Freeform 17" id="17"/>
          <p:cNvSpPr/>
          <p:nvPr/>
        </p:nvSpPr>
        <p:spPr>
          <a:xfrm flipH="false" flipV="false" rot="-599716">
            <a:off x="-1131288" y="6057873"/>
            <a:ext cx="7890723" cy="6297837"/>
          </a:xfrm>
          <a:custGeom>
            <a:avLst/>
            <a:gdLst/>
            <a:ahLst/>
            <a:cxnLst/>
            <a:rect r="r" b="b" t="t" l="l"/>
            <a:pathLst>
              <a:path h="6297837" w="7890723">
                <a:moveTo>
                  <a:pt x="0" y="0"/>
                </a:moveTo>
                <a:lnTo>
                  <a:pt x="7890723" y="0"/>
                </a:lnTo>
                <a:lnTo>
                  <a:pt x="7890723" y="6297838"/>
                </a:lnTo>
                <a:lnTo>
                  <a:pt x="0" y="6297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grpSp>
        <p:nvGrpSpPr>
          <p:cNvPr name="Group 2" id="2"/>
          <p:cNvGrpSpPr/>
          <p:nvPr/>
        </p:nvGrpSpPr>
        <p:grpSpPr>
          <a:xfrm rot="0">
            <a:off x="7826143" y="3968809"/>
            <a:ext cx="565310" cy="565310"/>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E50"/>
            </a:solidFill>
          </p:spPr>
        </p:sp>
      </p:grpSp>
      <p:sp>
        <p:nvSpPr>
          <p:cNvPr name="TextBox 4" id="4"/>
          <p:cNvSpPr txBox="true"/>
          <p:nvPr/>
        </p:nvSpPr>
        <p:spPr>
          <a:xfrm rot="0">
            <a:off x="7246101" y="3462556"/>
            <a:ext cx="1160084" cy="1445834"/>
          </a:xfrm>
          <a:prstGeom prst="rect">
            <a:avLst/>
          </a:prstGeom>
        </p:spPr>
        <p:txBody>
          <a:bodyPr anchor="t" rtlCol="false" tIns="0" lIns="0" bIns="0" rIns="0">
            <a:spAutoFit/>
          </a:bodyPr>
          <a:lstStyle/>
          <a:p>
            <a:pPr algn="ctr">
              <a:lnSpc>
                <a:spcPts val="12026"/>
              </a:lnSpc>
            </a:pPr>
            <a:r>
              <a:rPr lang="en-US" b="true" sz="7659">
                <a:solidFill>
                  <a:srgbClr val="000000"/>
                </a:solidFill>
                <a:latin typeface="TS Qamus Bold"/>
                <a:ea typeface="TS Qamus Bold"/>
                <a:cs typeface="TS Qamus Bold"/>
                <a:sym typeface="TS Qamus Bold"/>
              </a:rPr>
              <a:t>1</a:t>
            </a:r>
          </a:p>
        </p:txBody>
      </p:sp>
      <p:sp>
        <p:nvSpPr>
          <p:cNvPr name="TextBox 5" id="5"/>
          <p:cNvSpPr txBox="true"/>
          <p:nvPr/>
        </p:nvSpPr>
        <p:spPr>
          <a:xfrm rot="0">
            <a:off x="1028700" y="1932808"/>
            <a:ext cx="7406950" cy="981075"/>
          </a:xfrm>
          <a:prstGeom prst="rect">
            <a:avLst/>
          </a:prstGeom>
        </p:spPr>
        <p:txBody>
          <a:bodyPr anchor="t" rtlCol="false" tIns="0" lIns="0" bIns="0" rIns="0">
            <a:spAutoFit/>
          </a:bodyPr>
          <a:lstStyle/>
          <a:p>
            <a:pPr algn="l" marL="0" indent="0" lvl="0">
              <a:lnSpc>
                <a:spcPts val="7680"/>
              </a:lnSpc>
              <a:spcBef>
                <a:spcPct val="0"/>
              </a:spcBef>
            </a:pPr>
            <a:r>
              <a:rPr lang="en-US" b="true" sz="6400">
                <a:solidFill>
                  <a:srgbClr val="000000"/>
                </a:solidFill>
                <a:latin typeface="TS Qamus Bold"/>
                <a:ea typeface="TS Qamus Bold"/>
                <a:cs typeface="TS Qamus Bold"/>
                <a:sym typeface="TS Qamus Bold"/>
              </a:rPr>
              <a:t>Autour du texte </a:t>
            </a:r>
          </a:p>
        </p:txBody>
      </p:sp>
      <p:sp>
        <p:nvSpPr>
          <p:cNvPr name="AutoShape 6" id="6"/>
          <p:cNvSpPr/>
          <p:nvPr/>
        </p:nvSpPr>
        <p:spPr>
          <a:xfrm>
            <a:off x="1028700" y="1028700"/>
            <a:ext cx="14513590" cy="0"/>
          </a:xfrm>
          <a:prstGeom prst="line">
            <a:avLst/>
          </a:prstGeom>
          <a:ln cap="flat" w="38100">
            <a:solidFill>
              <a:srgbClr val="000000"/>
            </a:solidFill>
            <a:prstDash val="solid"/>
            <a:headEnd type="none" len="sm" w="sm"/>
            <a:tailEnd type="none" len="sm" w="sm"/>
          </a:ln>
        </p:spPr>
      </p:sp>
      <p:grpSp>
        <p:nvGrpSpPr>
          <p:cNvPr name="Group 7" id="7"/>
          <p:cNvGrpSpPr/>
          <p:nvPr/>
        </p:nvGrpSpPr>
        <p:grpSpPr>
          <a:xfrm rot="0">
            <a:off x="8015450" y="2295770"/>
            <a:ext cx="264674" cy="26467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07C"/>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grpSp>
        <p:nvGrpSpPr>
          <p:cNvPr name="Group 10" id="10"/>
          <p:cNvGrpSpPr/>
          <p:nvPr/>
        </p:nvGrpSpPr>
        <p:grpSpPr>
          <a:xfrm rot="0">
            <a:off x="7826143" y="5009794"/>
            <a:ext cx="565310" cy="565310"/>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904C"/>
            </a:solidFill>
          </p:spPr>
        </p:sp>
      </p:grpSp>
      <p:grpSp>
        <p:nvGrpSpPr>
          <p:cNvPr name="Group 12" id="12"/>
          <p:cNvGrpSpPr/>
          <p:nvPr/>
        </p:nvGrpSpPr>
        <p:grpSpPr>
          <a:xfrm rot="0">
            <a:off x="7855608" y="6123447"/>
            <a:ext cx="565310" cy="565310"/>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B907C"/>
            </a:solidFill>
          </p:spPr>
        </p:sp>
      </p:grpSp>
      <p:sp>
        <p:nvSpPr>
          <p:cNvPr name="Freeform 14" id="14"/>
          <p:cNvSpPr/>
          <p:nvPr/>
        </p:nvSpPr>
        <p:spPr>
          <a:xfrm flipH="false" flipV="false" rot="4406544">
            <a:off x="1860664" y="7245576"/>
            <a:ext cx="5187039" cy="4875817"/>
          </a:xfrm>
          <a:custGeom>
            <a:avLst/>
            <a:gdLst/>
            <a:ahLst/>
            <a:cxnLst/>
            <a:rect r="r" b="b" t="t" l="l"/>
            <a:pathLst>
              <a:path h="4875817" w="5187039">
                <a:moveTo>
                  <a:pt x="0" y="0"/>
                </a:moveTo>
                <a:lnTo>
                  <a:pt x="5187039" y="0"/>
                </a:lnTo>
                <a:lnTo>
                  <a:pt x="5187039" y="4875817"/>
                </a:lnTo>
                <a:lnTo>
                  <a:pt x="0" y="4875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462190" y="3831144"/>
            <a:ext cx="6085845" cy="815975"/>
          </a:xfrm>
          <a:prstGeom prst="rect">
            <a:avLst/>
          </a:prstGeom>
        </p:spPr>
        <p:txBody>
          <a:bodyPr anchor="t" rtlCol="false" tIns="0" lIns="0" bIns="0" rIns="0">
            <a:spAutoFit/>
          </a:bodyPr>
          <a:lstStyle/>
          <a:p>
            <a:pPr algn="l">
              <a:lnSpc>
                <a:spcPts val="7000"/>
              </a:lnSpc>
            </a:pPr>
            <a:r>
              <a:rPr lang="en-US" sz="3500">
                <a:solidFill>
                  <a:srgbClr val="000000"/>
                </a:solidFill>
                <a:latin typeface="TS Qamus"/>
                <a:ea typeface="TS Qamus"/>
                <a:cs typeface="TS Qamus"/>
                <a:sym typeface="TS Qamus"/>
              </a:rPr>
              <a:t>Prière de bénédiction</a:t>
            </a:r>
          </a:p>
        </p:txBody>
      </p:sp>
      <p:sp>
        <p:nvSpPr>
          <p:cNvPr name="TextBox 16" id="16"/>
          <p:cNvSpPr txBox="true"/>
          <p:nvPr/>
        </p:nvSpPr>
        <p:spPr>
          <a:xfrm rot="0">
            <a:off x="10462190" y="4870021"/>
            <a:ext cx="7045634" cy="815975"/>
          </a:xfrm>
          <a:prstGeom prst="rect">
            <a:avLst/>
          </a:prstGeom>
        </p:spPr>
        <p:txBody>
          <a:bodyPr anchor="t" rtlCol="false" tIns="0" lIns="0" bIns="0" rIns="0">
            <a:spAutoFit/>
          </a:bodyPr>
          <a:lstStyle/>
          <a:p>
            <a:pPr algn="l" marL="0" indent="0" lvl="1">
              <a:lnSpc>
                <a:spcPts val="7000"/>
              </a:lnSpc>
              <a:spcBef>
                <a:spcPct val="0"/>
              </a:spcBef>
            </a:pPr>
            <a:r>
              <a:rPr lang="en-US" sz="3500">
                <a:solidFill>
                  <a:srgbClr val="000000"/>
                </a:solidFill>
                <a:latin typeface="TS Qamus"/>
                <a:ea typeface="TS Qamus"/>
                <a:cs typeface="TS Qamus"/>
                <a:sym typeface="TS Qamus"/>
              </a:rPr>
              <a:t>Cantique des montées</a:t>
            </a:r>
          </a:p>
        </p:txBody>
      </p:sp>
      <p:sp>
        <p:nvSpPr>
          <p:cNvPr name="TextBox 17" id="17"/>
          <p:cNvSpPr txBox="true"/>
          <p:nvPr/>
        </p:nvSpPr>
        <p:spPr>
          <a:xfrm rot="0">
            <a:off x="7246101" y="4539947"/>
            <a:ext cx="1160084" cy="1445834"/>
          </a:xfrm>
          <a:prstGeom prst="rect">
            <a:avLst/>
          </a:prstGeom>
        </p:spPr>
        <p:txBody>
          <a:bodyPr anchor="t" rtlCol="false" tIns="0" lIns="0" bIns="0" rIns="0">
            <a:spAutoFit/>
          </a:bodyPr>
          <a:lstStyle/>
          <a:p>
            <a:pPr algn="ctr">
              <a:lnSpc>
                <a:spcPts val="12026"/>
              </a:lnSpc>
            </a:pPr>
            <a:r>
              <a:rPr lang="en-US" b="true" sz="7659">
                <a:solidFill>
                  <a:srgbClr val="000000"/>
                </a:solidFill>
                <a:latin typeface="TS Qamus Bold"/>
                <a:ea typeface="TS Qamus Bold"/>
                <a:cs typeface="TS Qamus Bold"/>
                <a:sym typeface="TS Qamus Bold"/>
              </a:rPr>
              <a:t>2</a:t>
            </a:r>
          </a:p>
        </p:txBody>
      </p:sp>
      <p:sp>
        <p:nvSpPr>
          <p:cNvPr name="TextBox 18" id="18"/>
          <p:cNvSpPr txBox="true"/>
          <p:nvPr/>
        </p:nvSpPr>
        <p:spPr>
          <a:xfrm rot="0">
            <a:off x="10462190" y="5980098"/>
            <a:ext cx="5493059" cy="815975"/>
          </a:xfrm>
          <a:prstGeom prst="rect">
            <a:avLst/>
          </a:prstGeom>
        </p:spPr>
        <p:txBody>
          <a:bodyPr anchor="t" rtlCol="false" tIns="0" lIns="0" bIns="0" rIns="0">
            <a:spAutoFit/>
          </a:bodyPr>
          <a:lstStyle/>
          <a:p>
            <a:pPr algn="l" marL="0" indent="0" lvl="1">
              <a:lnSpc>
                <a:spcPts val="7000"/>
              </a:lnSpc>
              <a:spcBef>
                <a:spcPct val="0"/>
              </a:spcBef>
            </a:pPr>
            <a:r>
              <a:rPr lang="en-US" sz="3500">
                <a:solidFill>
                  <a:srgbClr val="000000"/>
                </a:solidFill>
                <a:latin typeface="TS Qamus"/>
                <a:ea typeface="TS Qamus"/>
                <a:cs typeface="TS Qamus"/>
                <a:sym typeface="TS Qamus"/>
              </a:rPr>
              <a:t>Prié par Jésus</a:t>
            </a:r>
          </a:p>
        </p:txBody>
      </p:sp>
      <p:sp>
        <p:nvSpPr>
          <p:cNvPr name="TextBox 19" id="19"/>
          <p:cNvSpPr txBox="true"/>
          <p:nvPr/>
        </p:nvSpPr>
        <p:spPr>
          <a:xfrm rot="0">
            <a:off x="7275566" y="5617194"/>
            <a:ext cx="1160084" cy="1445834"/>
          </a:xfrm>
          <a:prstGeom prst="rect">
            <a:avLst/>
          </a:prstGeom>
        </p:spPr>
        <p:txBody>
          <a:bodyPr anchor="t" rtlCol="false" tIns="0" lIns="0" bIns="0" rIns="0">
            <a:spAutoFit/>
          </a:bodyPr>
          <a:lstStyle/>
          <a:p>
            <a:pPr algn="ctr">
              <a:lnSpc>
                <a:spcPts val="12026"/>
              </a:lnSpc>
            </a:pPr>
            <a:r>
              <a:rPr lang="en-US" b="true" sz="7659">
                <a:solidFill>
                  <a:srgbClr val="000000"/>
                </a:solidFill>
                <a:latin typeface="TS Qamus Bold"/>
                <a:ea typeface="TS Qamus Bold"/>
                <a:cs typeface="TS Qamus Bold"/>
                <a:sym typeface="TS Qamus Bold"/>
              </a:rPr>
              <a:t>3</a:t>
            </a:r>
          </a:p>
        </p:txBody>
      </p:sp>
      <p:sp>
        <p:nvSpPr>
          <p:cNvPr name="TextBox 20" id="20"/>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Freeform 21" id="21"/>
          <p:cNvSpPr/>
          <p:nvPr/>
        </p:nvSpPr>
        <p:spPr>
          <a:xfrm flipH="false" flipV="false" rot="-599716">
            <a:off x="-1131288" y="6057873"/>
            <a:ext cx="7890723" cy="6297837"/>
          </a:xfrm>
          <a:custGeom>
            <a:avLst/>
            <a:gdLst/>
            <a:ahLst/>
            <a:cxnLst/>
            <a:rect r="r" b="b" t="t" l="l"/>
            <a:pathLst>
              <a:path h="6297837" w="7890723">
                <a:moveTo>
                  <a:pt x="0" y="0"/>
                </a:moveTo>
                <a:lnTo>
                  <a:pt x="7890723" y="0"/>
                </a:lnTo>
                <a:lnTo>
                  <a:pt x="7890723" y="6297838"/>
                </a:lnTo>
                <a:lnTo>
                  <a:pt x="0" y="6297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grpSp>
        <p:nvGrpSpPr>
          <p:cNvPr name="Group 2" id="2"/>
          <p:cNvGrpSpPr/>
          <p:nvPr/>
        </p:nvGrpSpPr>
        <p:grpSpPr>
          <a:xfrm rot="0">
            <a:off x="12995427" y="8796863"/>
            <a:ext cx="310581" cy="310581"/>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E50"/>
            </a:solidFill>
          </p:spPr>
        </p:sp>
      </p:grpSp>
      <p:sp>
        <p:nvSpPr>
          <p:cNvPr name="TextBox 4" id="4"/>
          <p:cNvSpPr txBox="true"/>
          <p:nvPr/>
        </p:nvSpPr>
        <p:spPr>
          <a:xfrm rot="0">
            <a:off x="1028700" y="1305170"/>
            <a:ext cx="7406950" cy="733425"/>
          </a:xfrm>
          <a:prstGeom prst="rect">
            <a:avLst/>
          </a:prstGeom>
        </p:spPr>
        <p:txBody>
          <a:bodyPr anchor="t" rtlCol="false" tIns="0" lIns="0" bIns="0" rIns="0">
            <a:spAutoFit/>
          </a:bodyPr>
          <a:lstStyle/>
          <a:p>
            <a:pPr algn="l" marL="0" indent="0" lvl="0">
              <a:lnSpc>
                <a:spcPts val="5640"/>
              </a:lnSpc>
              <a:spcBef>
                <a:spcPct val="0"/>
              </a:spcBef>
            </a:pPr>
            <a:r>
              <a:rPr lang="en-US" b="true" sz="4700">
                <a:solidFill>
                  <a:srgbClr val="000000"/>
                </a:solidFill>
                <a:latin typeface="TS Qamus Bold"/>
                <a:ea typeface="TS Qamus Bold"/>
                <a:cs typeface="TS Qamus Bold"/>
                <a:sym typeface="TS Qamus Bold"/>
              </a:rPr>
              <a:t>Autour du texte </a:t>
            </a:r>
          </a:p>
        </p:txBody>
      </p:sp>
      <p:sp>
        <p:nvSpPr>
          <p:cNvPr name="AutoShape 5" id="5"/>
          <p:cNvSpPr/>
          <p:nvPr/>
        </p:nvSpPr>
        <p:spPr>
          <a:xfrm>
            <a:off x="1028700" y="1028700"/>
            <a:ext cx="14513590" cy="0"/>
          </a:xfrm>
          <a:prstGeom prst="line">
            <a:avLst/>
          </a:prstGeom>
          <a:ln cap="flat" w="38100">
            <a:solidFill>
              <a:srgbClr val="000000"/>
            </a:solidFill>
            <a:prstDash val="solid"/>
            <a:headEnd type="none" len="sm" w="sm"/>
            <a:tailEnd type="none" len="sm" w="sm"/>
          </a:ln>
        </p:spPr>
      </p:sp>
      <p:grpSp>
        <p:nvGrpSpPr>
          <p:cNvPr name="Group 6" id="6"/>
          <p:cNvGrpSpPr/>
          <p:nvPr/>
        </p:nvGrpSpPr>
        <p:grpSpPr>
          <a:xfrm rot="0">
            <a:off x="6408383" y="1549071"/>
            <a:ext cx="264674" cy="26467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07C"/>
            </a:solidFill>
          </p:spPr>
        </p:sp>
        <p:sp>
          <p:nvSpPr>
            <p:cNvPr name="TextBox 8" id="8"/>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
        <p:nvSpPr>
          <p:cNvPr name="Freeform 9" id="9"/>
          <p:cNvSpPr/>
          <p:nvPr/>
        </p:nvSpPr>
        <p:spPr>
          <a:xfrm flipH="false" flipV="false" rot="4406544">
            <a:off x="2766214" y="8755090"/>
            <a:ext cx="5187039" cy="4875817"/>
          </a:xfrm>
          <a:custGeom>
            <a:avLst/>
            <a:gdLst/>
            <a:ahLst/>
            <a:cxnLst/>
            <a:rect r="r" b="b" t="t" l="l"/>
            <a:pathLst>
              <a:path h="4875817" w="5187039">
                <a:moveTo>
                  <a:pt x="0" y="0"/>
                </a:moveTo>
                <a:lnTo>
                  <a:pt x="5187039" y="0"/>
                </a:lnTo>
                <a:lnTo>
                  <a:pt x="5187039" y="4875817"/>
                </a:lnTo>
                <a:lnTo>
                  <a:pt x="0" y="4875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TextBox 11" id="11"/>
          <p:cNvSpPr txBox="true"/>
          <p:nvPr/>
        </p:nvSpPr>
        <p:spPr>
          <a:xfrm rot="0">
            <a:off x="13839622" y="8652115"/>
            <a:ext cx="3405336" cy="523876"/>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Catchy Mager"/>
                <a:ea typeface="Catchy Mager"/>
                <a:cs typeface="Catchy Mager"/>
                <a:sym typeface="Catchy Mager"/>
              </a:rPr>
              <a:t>Isabelle Olekhnovitch</a:t>
            </a:r>
          </a:p>
        </p:txBody>
      </p:sp>
      <p:sp>
        <p:nvSpPr>
          <p:cNvPr name="TextBox 12" id="12"/>
          <p:cNvSpPr txBox="true"/>
          <p:nvPr/>
        </p:nvSpPr>
        <p:spPr>
          <a:xfrm rot="0">
            <a:off x="1028700" y="2281480"/>
            <a:ext cx="16651940" cy="6670674"/>
          </a:xfrm>
          <a:prstGeom prst="rect">
            <a:avLst/>
          </a:prstGeom>
        </p:spPr>
        <p:txBody>
          <a:bodyPr anchor="t" rtlCol="false" tIns="0" lIns="0" bIns="0" rIns="0">
            <a:spAutoFit/>
          </a:bodyPr>
          <a:lstStyle/>
          <a:p>
            <a:pPr algn="l">
              <a:lnSpc>
                <a:spcPts val="5950"/>
              </a:lnSpc>
            </a:pPr>
            <a:r>
              <a:rPr lang="en-US" sz="2975">
                <a:solidFill>
                  <a:srgbClr val="000000"/>
                </a:solidFill>
                <a:latin typeface="TS Qamus"/>
                <a:ea typeface="TS Qamus"/>
                <a:cs typeface="TS Qamus"/>
                <a:sym typeface="TS Qamus"/>
              </a:rPr>
              <a:t>Ces exclamations qui commencent par l'adjectif “heureux” donnent le point de vue de Dieu sur tel ou tel aspect de la vie du croyant. Dans l'Ancien Testament, ce n'est pas un adjectif qui est utilisé, mais le substantif “bonheur” au pluriel, qui se dit littéralement “Bonheur</a:t>
            </a:r>
            <a:r>
              <a:rPr lang="en-US" sz="2975" b="true">
                <a:solidFill>
                  <a:srgbClr val="000000"/>
                </a:solidFill>
                <a:latin typeface="TS Qamus Bold"/>
                <a:ea typeface="TS Qamus Bold"/>
                <a:cs typeface="TS Qamus Bold"/>
                <a:sym typeface="TS Qamus Bold"/>
              </a:rPr>
              <a:t>s </a:t>
            </a:r>
            <a:r>
              <a:rPr lang="en-US" sz="2975">
                <a:solidFill>
                  <a:srgbClr val="000000"/>
                </a:solidFill>
                <a:latin typeface="TS Qamus"/>
                <a:ea typeface="TS Qamus"/>
                <a:cs typeface="TS Qamus"/>
                <a:sym typeface="TS Qamus"/>
              </a:rPr>
              <a:t>de l'homme qui”. S’il est un terme dont le sens premier est clair, simple et universel, c'est bien celui-là ! Un bonheur qui peut évoquer des contenus différents suivant les personnalités, les peuples, et les temps . Mais tous évoquent la plénitude. Une plénitude qui peut-être d'ordre matériel, spirituel, relationnel ou un peu de tout ça. Mais il s'agit toujours de plénitude. </a:t>
            </a:r>
          </a:p>
          <a:p>
            <a:pPr algn="l">
              <a:lnSpc>
                <a:spcPts val="5550"/>
              </a:lnSpc>
            </a:pPr>
          </a:p>
        </p:txBody>
      </p:sp>
      <p:sp>
        <p:nvSpPr>
          <p:cNvPr name="Freeform 13" id="13"/>
          <p:cNvSpPr/>
          <p:nvPr/>
        </p:nvSpPr>
        <p:spPr>
          <a:xfrm flipH="false" flipV="false" rot="-599716">
            <a:off x="-1465835" y="7685882"/>
            <a:ext cx="7890723" cy="6297837"/>
          </a:xfrm>
          <a:custGeom>
            <a:avLst/>
            <a:gdLst/>
            <a:ahLst/>
            <a:cxnLst/>
            <a:rect r="r" b="b" t="t" l="l"/>
            <a:pathLst>
              <a:path h="6297837" w="7890723">
                <a:moveTo>
                  <a:pt x="0" y="0"/>
                </a:moveTo>
                <a:lnTo>
                  <a:pt x="7890723" y="0"/>
                </a:lnTo>
                <a:lnTo>
                  <a:pt x="7890723" y="6297838"/>
                </a:lnTo>
                <a:lnTo>
                  <a:pt x="0" y="6297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AutoShape 2" id="2"/>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3" id="3"/>
          <p:cNvSpPr txBox="true"/>
          <p:nvPr/>
        </p:nvSpPr>
        <p:spPr>
          <a:xfrm rot="0">
            <a:off x="1028700" y="1442768"/>
            <a:ext cx="5193537"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a:t>
            </a:r>
          </a:p>
        </p:txBody>
      </p:sp>
      <p:sp>
        <p:nvSpPr>
          <p:cNvPr name="TextBox 4" id="4"/>
          <p:cNvSpPr txBox="true"/>
          <p:nvPr/>
        </p:nvSpPr>
        <p:spPr>
          <a:xfrm rot="0">
            <a:off x="1276293" y="3393569"/>
            <a:ext cx="15843519" cy="2016126"/>
          </a:xfrm>
          <a:prstGeom prst="rect">
            <a:avLst/>
          </a:prstGeom>
        </p:spPr>
        <p:txBody>
          <a:bodyPr anchor="t" rtlCol="false" tIns="0" lIns="0" bIns="0" rIns="0">
            <a:spAutoFit/>
          </a:bodyPr>
          <a:lstStyle/>
          <a:p>
            <a:pPr algn="ctr">
              <a:lnSpc>
                <a:spcPts val="5439"/>
              </a:lnSpc>
            </a:pPr>
            <a:r>
              <a:rPr lang="en-US" sz="3199" b="true">
                <a:solidFill>
                  <a:srgbClr val="000000"/>
                </a:solidFill>
                <a:latin typeface="TS Qamus Bold"/>
                <a:ea typeface="TS Qamus Bold"/>
                <a:cs typeface="TS Qamus Bold"/>
                <a:sym typeface="TS Qamus Bold"/>
              </a:rPr>
              <a:t>Heureux tous ceux qui craignent l'Éternel et marchent dans ses voies !</a:t>
            </a:r>
          </a:p>
          <a:p>
            <a:pPr algn="ctr">
              <a:lnSpc>
                <a:spcPts val="5439"/>
              </a:lnSpc>
            </a:pPr>
            <a:r>
              <a:rPr lang="en-US" sz="3199" b="true">
                <a:solidFill>
                  <a:srgbClr val="000000"/>
                </a:solidFill>
                <a:latin typeface="TS Qamus Bold"/>
                <a:ea typeface="TS Qamus Bold"/>
                <a:cs typeface="TS Qamus Bold"/>
                <a:sym typeface="TS Qamus Bold"/>
              </a:rPr>
              <a:t>Du labeur de tes mains tu te nourriras, heur* et bonheur pour toi ! </a:t>
            </a:r>
          </a:p>
          <a:p>
            <a:pPr algn="ctr" marL="0" indent="0" lvl="0">
              <a:lnSpc>
                <a:spcPts val="5439"/>
              </a:lnSpc>
            </a:pPr>
          </a:p>
        </p:txBody>
      </p:sp>
      <p:sp>
        <p:nvSpPr>
          <p:cNvPr name="TextBox 5" id="5"/>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sp>
        <p:nvSpPr>
          <p:cNvPr name="TextBox 6" id="6"/>
          <p:cNvSpPr txBox="true"/>
          <p:nvPr/>
        </p:nvSpPr>
        <p:spPr>
          <a:xfrm rot="0">
            <a:off x="4175387" y="6356381"/>
            <a:ext cx="11082189" cy="107378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Catchy Mager"/>
                <a:ea typeface="Catchy Mager"/>
                <a:cs typeface="Catchy Mager"/>
                <a:sym typeface="Catchy Mager"/>
              </a:rPr>
              <a:t>signifie le destin favorable, la bonne chance, ce qui arrive d’heureux</a:t>
            </a:r>
          </a:p>
          <a:p>
            <a:pPr algn="ctr">
              <a:lnSpc>
                <a:spcPts val="4339"/>
              </a:lnSpc>
              <a:spcBef>
                <a:spcPct val="0"/>
              </a:spcBef>
            </a:pPr>
            <a:r>
              <a:rPr lang="en-US" sz="3099">
                <a:solidFill>
                  <a:srgbClr val="000000"/>
                </a:solidFill>
                <a:latin typeface="Catchy Mager"/>
                <a:ea typeface="Catchy Mager"/>
                <a:cs typeface="Catchy Mager"/>
                <a:sym typeface="Catchy Mager"/>
              </a:rPr>
              <a:t>littéralement dans l’hébreu : “le bien pour toi</a:t>
            </a:r>
          </a:p>
        </p:txBody>
      </p:sp>
      <p:sp>
        <p:nvSpPr>
          <p:cNvPr name="TextBox 7" id="7"/>
          <p:cNvSpPr txBox="true"/>
          <p:nvPr/>
        </p:nvSpPr>
        <p:spPr>
          <a:xfrm rot="0">
            <a:off x="2147001" y="6089168"/>
            <a:ext cx="1218101" cy="333888"/>
          </a:xfrm>
          <a:prstGeom prst="rect">
            <a:avLst/>
          </a:prstGeom>
        </p:spPr>
        <p:txBody>
          <a:bodyPr anchor="t" rtlCol="false" tIns="0" lIns="0" bIns="0" rIns="0">
            <a:spAutoFit/>
          </a:bodyPr>
          <a:lstStyle/>
          <a:p>
            <a:pPr algn="ctr" marL="0" indent="0" lvl="0">
              <a:lnSpc>
                <a:spcPts val="2519"/>
              </a:lnSpc>
            </a:pPr>
            <a:r>
              <a:rPr lang="en-US" b="true" sz="2290">
                <a:solidFill>
                  <a:srgbClr val="000000"/>
                </a:solidFill>
                <a:latin typeface="TS Qamus Bold"/>
                <a:ea typeface="TS Qamus Bold"/>
                <a:cs typeface="TS Qamus Bold"/>
                <a:sym typeface="TS Qamus Bold"/>
              </a:rPr>
              <a:t>*HEUR</a:t>
            </a:r>
          </a:p>
        </p:txBody>
      </p:sp>
      <p:grpSp>
        <p:nvGrpSpPr>
          <p:cNvPr name="Group 8" id="8"/>
          <p:cNvGrpSpPr/>
          <p:nvPr/>
        </p:nvGrpSpPr>
        <p:grpSpPr>
          <a:xfrm rot="0">
            <a:off x="2059782" y="5534072"/>
            <a:ext cx="1392539" cy="139253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name="TextBox 10" id="10"/>
            <p:cNvSpPr txBox="true"/>
            <p:nvPr/>
          </p:nvSpPr>
          <p:spPr>
            <a:xfrm>
              <a:off x="76200" y="19050"/>
              <a:ext cx="660400" cy="717550"/>
            </a:xfrm>
            <a:prstGeom prst="rect">
              <a:avLst/>
            </a:prstGeom>
          </p:spPr>
          <p:txBody>
            <a:bodyPr anchor="ctr" rtlCol="false" tIns="19011" lIns="19011" bIns="19011" rIns="19011"/>
            <a:lstStyle/>
            <a:p>
              <a:pPr algn="ctr">
                <a:lnSpc>
                  <a:spcPts val="3499"/>
                </a:lnSpc>
              </a:pPr>
            </a:p>
          </p:txBody>
        </p:sp>
      </p:grpSp>
      <p:sp>
        <p:nvSpPr>
          <p:cNvPr name="Freeform 11" id="11"/>
          <p:cNvSpPr/>
          <p:nvPr/>
        </p:nvSpPr>
        <p:spPr>
          <a:xfrm flipH="false" flipV="false" rot="-5650611">
            <a:off x="13527237" y="5683659"/>
            <a:ext cx="6516949" cy="6932925"/>
          </a:xfrm>
          <a:custGeom>
            <a:avLst/>
            <a:gdLst/>
            <a:ahLst/>
            <a:cxnLst/>
            <a:rect r="r" b="b" t="t" l="l"/>
            <a:pathLst>
              <a:path h="6932925" w="6516949">
                <a:moveTo>
                  <a:pt x="0" y="0"/>
                </a:moveTo>
                <a:lnTo>
                  <a:pt x="6516950" y="0"/>
                </a:lnTo>
                <a:lnTo>
                  <a:pt x="6516950" y="6932925"/>
                </a:lnTo>
                <a:lnTo>
                  <a:pt x="0" y="69329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1358536" y="7430167"/>
            <a:ext cx="5192177" cy="4114800"/>
          </a:xfrm>
          <a:custGeom>
            <a:avLst/>
            <a:gdLst/>
            <a:ahLst/>
            <a:cxnLst/>
            <a:rect r="r" b="b" t="t" l="l"/>
            <a:pathLst>
              <a:path h="4114800" w="5192177">
                <a:moveTo>
                  <a:pt x="0" y="0"/>
                </a:moveTo>
                <a:lnTo>
                  <a:pt x="5192177" y="0"/>
                </a:lnTo>
                <a:lnTo>
                  <a:pt x="51921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0">
            <a:off x="6222237" y="1767631"/>
            <a:ext cx="264674" cy="26467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5" id="15"/>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2654114" y="4185216"/>
            <a:ext cx="3355881" cy="3223094"/>
          </a:xfrm>
          <a:custGeom>
            <a:avLst/>
            <a:gdLst/>
            <a:ahLst/>
            <a:cxnLst/>
            <a:rect r="r" b="b" t="t" l="l"/>
            <a:pathLst>
              <a:path h="3223094" w="3355881">
                <a:moveTo>
                  <a:pt x="0" y="0"/>
                </a:moveTo>
                <a:lnTo>
                  <a:pt x="3355881" y="0"/>
                </a:lnTo>
                <a:lnTo>
                  <a:pt x="3355881" y="3223094"/>
                </a:lnTo>
                <a:lnTo>
                  <a:pt x="0" y="3223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69017" y="3938318"/>
            <a:ext cx="3354902" cy="3354888"/>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t="0" r="-25046" b="0"/>
              </a:stretch>
            </a:blipFill>
          </p:spPr>
        </p:sp>
      </p:grpSp>
      <p:sp>
        <p:nvSpPr>
          <p:cNvPr name="AutoShape 5" id="5"/>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1028700" y="1442768"/>
            <a:ext cx="4981295"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 </a:t>
            </a:r>
          </a:p>
        </p:txBody>
      </p:sp>
      <p:sp>
        <p:nvSpPr>
          <p:cNvPr name="TextBox 7" id="7"/>
          <p:cNvSpPr txBox="true"/>
          <p:nvPr/>
        </p:nvSpPr>
        <p:spPr>
          <a:xfrm rot="0">
            <a:off x="2160961" y="7825668"/>
            <a:ext cx="2771015" cy="1095376"/>
          </a:xfrm>
          <a:prstGeom prst="rect">
            <a:avLst/>
          </a:prstGeom>
        </p:spPr>
        <p:txBody>
          <a:bodyPr anchor="t" rtlCol="false" tIns="0" lIns="0" bIns="0" rIns="0">
            <a:spAutoFit/>
          </a:bodyPr>
          <a:lstStyle/>
          <a:p>
            <a:pPr algn="ctr">
              <a:lnSpc>
                <a:spcPts val="4499"/>
              </a:lnSpc>
            </a:pPr>
            <a:r>
              <a:rPr lang="en-US" sz="2999" b="true">
                <a:solidFill>
                  <a:srgbClr val="000000"/>
                </a:solidFill>
                <a:latin typeface="TS Qamus Bold"/>
                <a:ea typeface="TS Qamus Bold"/>
                <a:cs typeface="TS Qamus Bold"/>
                <a:sym typeface="TS Qamus Bold"/>
              </a:rPr>
              <a:t>à proclamer</a:t>
            </a:r>
          </a:p>
          <a:p>
            <a:pPr algn="ctr" marL="0" indent="0" lvl="0">
              <a:lnSpc>
                <a:spcPts val="4499"/>
              </a:lnSpc>
            </a:pPr>
            <a:r>
              <a:rPr lang="en-US" b="true" sz="2999">
                <a:solidFill>
                  <a:srgbClr val="000000"/>
                </a:solidFill>
                <a:latin typeface="TS Qamus Bold"/>
                <a:ea typeface="TS Qamus Bold"/>
                <a:cs typeface="TS Qamus Bold"/>
                <a:sym typeface="TS Qamus Bold"/>
              </a:rPr>
              <a:t>à souhait</a:t>
            </a:r>
          </a:p>
        </p:txBody>
      </p:sp>
      <p:sp>
        <p:nvSpPr>
          <p:cNvPr name="TextBox 8" id="8"/>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grpSp>
        <p:nvGrpSpPr>
          <p:cNvPr name="Group 9" id="9"/>
          <p:cNvGrpSpPr/>
          <p:nvPr/>
        </p:nvGrpSpPr>
        <p:grpSpPr>
          <a:xfrm rot="0">
            <a:off x="6290776" y="1767631"/>
            <a:ext cx="264674" cy="26467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2654114" y="4185216"/>
            <a:ext cx="3355881" cy="3223094"/>
          </a:xfrm>
          <a:custGeom>
            <a:avLst/>
            <a:gdLst/>
            <a:ahLst/>
            <a:cxnLst/>
            <a:rect r="r" b="b" t="t" l="l"/>
            <a:pathLst>
              <a:path h="3223094" w="3355881">
                <a:moveTo>
                  <a:pt x="0" y="0"/>
                </a:moveTo>
                <a:lnTo>
                  <a:pt x="3355881" y="0"/>
                </a:lnTo>
                <a:lnTo>
                  <a:pt x="3355881" y="3223094"/>
                </a:lnTo>
                <a:lnTo>
                  <a:pt x="0" y="3223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69017" y="3938318"/>
            <a:ext cx="3354902" cy="3354888"/>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t="0" r="-25046" b="0"/>
              </a:stretch>
            </a:blipFill>
          </p:spPr>
        </p:sp>
      </p:grpSp>
      <p:sp>
        <p:nvSpPr>
          <p:cNvPr name="Freeform 5" id="5"/>
          <p:cNvSpPr/>
          <p:nvPr/>
        </p:nvSpPr>
        <p:spPr>
          <a:xfrm flipH="false" flipV="false" rot="663233">
            <a:off x="7637452" y="4167478"/>
            <a:ext cx="3706845" cy="3610802"/>
          </a:xfrm>
          <a:custGeom>
            <a:avLst/>
            <a:gdLst/>
            <a:ahLst/>
            <a:cxnLst/>
            <a:rect r="r" b="b" t="t" l="l"/>
            <a:pathLst>
              <a:path h="3610802" w="3706845">
                <a:moveTo>
                  <a:pt x="0" y="0"/>
                </a:moveTo>
                <a:lnTo>
                  <a:pt x="3706845" y="0"/>
                </a:lnTo>
                <a:lnTo>
                  <a:pt x="3706845" y="3610803"/>
                </a:lnTo>
                <a:lnTo>
                  <a:pt x="0" y="36108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7466549" y="3938318"/>
            <a:ext cx="3354902" cy="3354888"/>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25136" t="0" r="-25136" b="0"/>
              </a:stretch>
            </a:blipFill>
          </p:spPr>
        </p:sp>
      </p:grpSp>
      <p:sp>
        <p:nvSpPr>
          <p:cNvPr name="AutoShape 8" id="8"/>
          <p:cNvSpPr/>
          <p:nvPr/>
        </p:nvSpPr>
        <p:spPr>
          <a:xfrm>
            <a:off x="1028700" y="1028700"/>
            <a:ext cx="14513590" cy="0"/>
          </a:xfrm>
          <a:prstGeom prst="line">
            <a:avLst/>
          </a:prstGeom>
          <a:ln cap="flat" w="38100">
            <a:solidFill>
              <a:srgbClr val="000000"/>
            </a:solidFill>
            <a:prstDash val="solid"/>
            <a:headEnd type="none" len="sm" w="sm"/>
            <a:tailEnd type="none" len="sm" w="sm"/>
          </a:ln>
        </p:spPr>
      </p:sp>
      <p:sp>
        <p:nvSpPr>
          <p:cNvPr name="TextBox 9" id="9"/>
          <p:cNvSpPr txBox="true"/>
          <p:nvPr/>
        </p:nvSpPr>
        <p:spPr>
          <a:xfrm rot="0">
            <a:off x="1028700" y="1442768"/>
            <a:ext cx="4981295" cy="904875"/>
          </a:xfrm>
          <a:prstGeom prst="rect">
            <a:avLst/>
          </a:prstGeom>
        </p:spPr>
        <p:txBody>
          <a:bodyPr anchor="t" rtlCol="false" tIns="0" lIns="0" bIns="0" rIns="0">
            <a:spAutoFit/>
          </a:bodyPr>
          <a:lstStyle/>
          <a:p>
            <a:pPr algn="l" marL="0" indent="0" lvl="0">
              <a:lnSpc>
                <a:spcPts val="7080"/>
              </a:lnSpc>
              <a:spcBef>
                <a:spcPct val="0"/>
              </a:spcBef>
            </a:pPr>
            <a:r>
              <a:rPr lang="en-US" b="true" sz="5900">
                <a:solidFill>
                  <a:srgbClr val="000000"/>
                </a:solidFill>
                <a:latin typeface="TS Qamus Bold"/>
                <a:ea typeface="TS Qamus Bold"/>
                <a:cs typeface="TS Qamus Bold"/>
                <a:sym typeface="TS Qamus Bold"/>
              </a:rPr>
              <a:t>Le bonheur </a:t>
            </a:r>
          </a:p>
        </p:txBody>
      </p:sp>
      <p:sp>
        <p:nvSpPr>
          <p:cNvPr name="TextBox 10" id="10"/>
          <p:cNvSpPr txBox="true"/>
          <p:nvPr/>
        </p:nvSpPr>
        <p:spPr>
          <a:xfrm rot="0">
            <a:off x="2160961" y="7825668"/>
            <a:ext cx="2771015" cy="1095376"/>
          </a:xfrm>
          <a:prstGeom prst="rect">
            <a:avLst/>
          </a:prstGeom>
        </p:spPr>
        <p:txBody>
          <a:bodyPr anchor="t" rtlCol="false" tIns="0" lIns="0" bIns="0" rIns="0">
            <a:spAutoFit/>
          </a:bodyPr>
          <a:lstStyle/>
          <a:p>
            <a:pPr algn="ctr">
              <a:lnSpc>
                <a:spcPts val="4499"/>
              </a:lnSpc>
            </a:pPr>
            <a:r>
              <a:rPr lang="en-US" sz="2999" b="true">
                <a:solidFill>
                  <a:srgbClr val="000000"/>
                </a:solidFill>
                <a:latin typeface="TS Qamus Bold"/>
                <a:ea typeface="TS Qamus Bold"/>
                <a:cs typeface="TS Qamus Bold"/>
                <a:sym typeface="TS Qamus Bold"/>
              </a:rPr>
              <a:t>à proclamer</a:t>
            </a:r>
          </a:p>
          <a:p>
            <a:pPr algn="ctr" marL="0" indent="0" lvl="0">
              <a:lnSpc>
                <a:spcPts val="4499"/>
              </a:lnSpc>
            </a:pPr>
            <a:r>
              <a:rPr lang="en-US" b="true" sz="2999">
                <a:solidFill>
                  <a:srgbClr val="000000"/>
                </a:solidFill>
                <a:latin typeface="TS Qamus Bold"/>
                <a:ea typeface="TS Qamus Bold"/>
                <a:cs typeface="TS Qamus Bold"/>
                <a:sym typeface="TS Qamus Bold"/>
              </a:rPr>
              <a:t>à souhait</a:t>
            </a:r>
          </a:p>
        </p:txBody>
      </p:sp>
      <p:sp>
        <p:nvSpPr>
          <p:cNvPr name="TextBox 11" id="11"/>
          <p:cNvSpPr txBox="true"/>
          <p:nvPr/>
        </p:nvSpPr>
        <p:spPr>
          <a:xfrm rot="0">
            <a:off x="8050436" y="7873293"/>
            <a:ext cx="2771015" cy="1028700"/>
          </a:xfrm>
          <a:prstGeom prst="rect">
            <a:avLst/>
          </a:prstGeom>
        </p:spPr>
        <p:txBody>
          <a:bodyPr anchor="t" rtlCol="false" tIns="0" lIns="0" bIns="0" rIns="0">
            <a:spAutoFit/>
          </a:bodyPr>
          <a:lstStyle/>
          <a:p>
            <a:pPr algn="ctr">
              <a:lnSpc>
                <a:spcPts val="3900"/>
              </a:lnSpc>
            </a:pPr>
            <a:r>
              <a:rPr lang="en-US" sz="3000" b="true">
                <a:solidFill>
                  <a:srgbClr val="000000"/>
                </a:solidFill>
                <a:latin typeface="TS Qamus Bold"/>
                <a:ea typeface="TS Qamus Bold"/>
                <a:cs typeface="TS Qamus Bold"/>
                <a:sym typeface="TS Qamus Bold"/>
              </a:rPr>
              <a:t>à recevoir</a:t>
            </a:r>
          </a:p>
          <a:p>
            <a:pPr algn="ctr" marL="0" indent="0" lvl="0">
              <a:lnSpc>
                <a:spcPts val="4500"/>
              </a:lnSpc>
            </a:pPr>
            <a:r>
              <a:rPr lang="en-US" b="true" sz="3000">
                <a:solidFill>
                  <a:srgbClr val="000000"/>
                </a:solidFill>
                <a:latin typeface="TS Qamus Bold"/>
                <a:ea typeface="TS Qamus Bold"/>
                <a:cs typeface="TS Qamus Bold"/>
                <a:sym typeface="TS Qamus Bold"/>
              </a:rPr>
              <a:t>à construire</a:t>
            </a:r>
          </a:p>
        </p:txBody>
      </p:sp>
      <p:sp>
        <p:nvSpPr>
          <p:cNvPr name="TextBox 12" id="12"/>
          <p:cNvSpPr txBox="true"/>
          <p:nvPr/>
        </p:nvSpPr>
        <p:spPr>
          <a:xfrm rot="0">
            <a:off x="15542290" y="728028"/>
            <a:ext cx="2486844" cy="525145"/>
          </a:xfrm>
          <a:prstGeom prst="rect">
            <a:avLst/>
          </a:prstGeom>
        </p:spPr>
        <p:txBody>
          <a:bodyPr anchor="t" rtlCol="false" tIns="0" lIns="0" bIns="0" rIns="0">
            <a:spAutoFit/>
          </a:bodyPr>
          <a:lstStyle/>
          <a:p>
            <a:pPr algn="l">
              <a:lnSpc>
                <a:spcPts val="4130"/>
              </a:lnSpc>
            </a:pPr>
            <a:r>
              <a:rPr lang="en-US" sz="2950" b="true">
                <a:solidFill>
                  <a:srgbClr val="000000"/>
                </a:solidFill>
                <a:latin typeface="TS Qamus Bold"/>
                <a:ea typeface="TS Qamus Bold"/>
                <a:cs typeface="TS Qamus Bold"/>
                <a:sym typeface="TS Qamus Bold"/>
              </a:rPr>
              <a:t>Psaume 128</a:t>
            </a:r>
          </a:p>
        </p:txBody>
      </p:sp>
      <p:grpSp>
        <p:nvGrpSpPr>
          <p:cNvPr name="Group 13" id="13"/>
          <p:cNvGrpSpPr/>
          <p:nvPr/>
        </p:nvGrpSpPr>
        <p:grpSpPr>
          <a:xfrm rot="0">
            <a:off x="6191590" y="1767631"/>
            <a:ext cx="264674" cy="26467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B868"/>
            </a:solidFill>
          </p:spPr>
        </p:sp>
        <p:sp>
          <p:nvSpPr>
            <p:cNvPr name="TextBox 15" id="15"/>
            <p:cNvSpPr txBox="true"/>
            <p:nvPr/>
          </p:nvSpPr>
          <p:spPr>
            <a:xfrm>
              <a:off x="76200" y="19050"/>
              <a:ext cx="660400" cy="717550"/>
            </a:xfrm>
            <a:prstGeom prst="rect">
              <a:avLst/>
            </a:prstGeom>
          </p:spPr>
          <p:txBody>
            <a:bodyPr anchor="ctr" rtlCol="false" tIns="50800" lIns="50800" bIns="50800" rIns="50800"/>
            <a:lstStyle/>
            <a:p>
              <a:pPr algn="ctr">
                <a:lnSpc>
                  <a:spcPts val="3499"/>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DAG-AtSX3fA</dc:identifier>
  <dcterms:modified xsi:type="dcterms:W3CDTF">2011-08-01T06:04:30Z</dcterms:modified>
  <cp:revision>1</cp:revision>
  <dc:title>Psaume 128</dc:title>
</cp:coreProperties>
</file>